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87" r:id="rId1"/>
    <p:sldMasterId id="2147483705" r:id="rId2"/>
  </p:sldMasterIdLst>
  <p:notesMasterIdLst>
    <p:notesMasterId r:id="rId33"/>
  </p:notesMasterIdLst>
  <p:sldIdLst>
    <p:sldId id="256" r:id="rId3"/>
    <p:sldId id="258" r:id="rId4"/>
    <p:sldId id="259" r:id="rId5"/>
    <p:sldId id="266" r:id="rId6"/>
    <p:sldId id="260" r:id="rId7"/>
    <p:sldId id="261" r:id="rId8"/>
    <p:sldId id="262" r:id="rId9"/>
    <p:sldId id="263" r:id="rId10"/>
    <p:sldId id="287" r:id="rId11"/>
    <p:sldId id="288" r:id="rId12"/>
    <p:sldId id="285" r:id="rId13"/>
    <p:sldId id="270" r:id="rId14"/>
    <p:sldId id="271" r:id="rId15"/>
    <p:sldId id="272" r:id="rId16"/>
    <p:sldId id="273" r:id="rId17"/>
    <p:sldId id="274" r:id="rId18"/>
    <p:sldId id="275" r:id="rId19"/>
    <p:sldId id="276" r:id="rId20"/>
    <p:sldId id="277" r:id="rId21"/>
    <p:sldId id="289" r:id="rId22"/>
    <p:sldId id="278" r:id="rId23"/>
    <p:sldId id="279" r:id="rId24"/>
    <p:sldId id="280" r:id="rId25"/>
    <p:sldId id="281" r:id="rId26"/>
    <p:sldId id="282" r:id="rId27"/>
    <p:sldId id="267" r:id="rId28"/>
    <p:sldId id="268" r:id="rId29"/>
    <p:sldId id="283" r:id="rId30"/>
    <p:sldId id="284" r:id="rId31"/>
    <p:sldId id="269" r:id="rId3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B354A02A-19A6-4A41-972E-C86BB532B3B7}">
          <p14:sldIdLst>
            <p14:sldId id="256"/>
            <p14:sldId id="258"/>
            <p14:sldId id="259"/>
            <p14:sldId id="266"/>
            <p14:sldId id="260"/>
          </p14:sldIdLst>
        </p14:section>
        <p14:section name="Current Offers" id="{3F717C52-30F7-4E06-8ABF-0FB3D5A4B252}">
          <p14:sldIdLst>
            <p14:sldId id="261"/>
            <p14:sldId id="262"/>
            <p14:sldId id="263"/>
          </p14:sldIdLst>
        </p14:section>
        <p14:section name="Dream/Biz" id="{A554A1A1-C207-4E96-BD6A-9F01BAF32327}">
          <p14:sldIdLst>
            <p14:sldId id="287"/>
            <p14:sldId id="288"/>
            <p14:sldId id="285"/>
          </p14:sldIdLst>
        </p14:section>
        <p14:section name="Windows" id="{03F2D36E-49A3-42EA-A696-36D37FEE7257}">
          <p14:sldIdLst>
            <p14:sldId id="270"/>
            <p14:sldId id="271"/>
            <p14:sldId id="272"/>
          </p14:sldIdLst>
        </p14:section>
        <p14:section name="Publishing to Windows" id="{B96EB3BA-F760-4CBC-9276-90DA474CBE9B}">
          <p14:sldIdLst>
            <p14:sldId id="273"/>
            <p14:sldId id="274"/>
            <p14:sldId id="275"/>
            <p14:sldId id="276"/>
            <p14:sldId id="277"/>
            <p14:sldId id="289"/>
            <p14:sldId id="278"/>
            <p14:sldId id="279"/>
            <p14:sldId id="280"/>
            <p14:sldId id="281"/>
            <p14:sldId id="282"/>
          </p14:sldIdLst>
        </p14:section>
        <p14:section name="Sections of the Day" id="{58174258-6722-465C-8A10-CA36CCA3490E}">
          <p14:sldIdLst>
            <p14:sldId id="267"/>
            <p14:sldId id="268"/>
          </p14:sldIdLst>
        </p14:section>
        <p14:section name="FreeStuff" id="{62BBBCA4-3ADA-4086-8EB9-E3FCB235E026}">
          <p14:sldIdLst>
            <p14:sldId id="283"/>
            <p14:sldId id="284"/>
            <p14:sldId id="26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84" d="100"/>
          <a:sy n="84" d="100"/>
        </p:scale>
        <p:origin x="658" y="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6281F7D-4F4E-4F36-9355-286C71B74377}" type="datetimeFigureOut">
              <a:rPr lang="en-US" smtClean="0"/>
              <a:t>5/28/2014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4299AE7-5FB0-4983-B5F4-D77E52581A3B}" type="slidenum">
              <a:rPr lang="en-US" smtClean="0"/>
              <a:t>‹#›</a:t>
            </a:fld>
            <a:endParaRPr lang="en-US"/>
          </a:p>
        </p:txBody>
      </p:sp>
    </p:spTree>
    <p:extLst>
      <p:ext uri="{BB962C8B-B14F-4D97-AF65-F5344CB8AC3E}">
        <p14:creationId xmlns:p14="http://schemas.microsoft.com/office/powerpoint/2010/main" val="16742478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bizspark</a:t>
            </a:r>
            <a:r>
              <a:rPr lang="en-US" dirty="0" smtClean="0"/>
              <a:t> is your pipeline to Microsoft software development tools. need proof? over 75,000 startups from more than 100 countries have already joined</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spc="-50" dirty="0" smtClean="0">
              <a:solidFill>
                <a:schemeClr val="tx1"/>
              </a:solidFill>
              <a:latin typeface="+mn-lt"/>
              <a:ea typeface="Segoe UI" pitchFamily="34" charset="0"/>
              <a:cs typeface="Segoe UI"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spc="-50" dirty="0" smtClean="0">
                <a:solidFill>
                  <a:schemeClr val="tx1"/>
                </a:solidFill>
                <a:latin typeface="+mn-lt"/>
                <a:ea typeface="Segoe UI" pitchFamily="34" charset="0"/>
                <a:cs typeface="Segoe UI" pitchFamily="34" charset="0"/>
              </a:rPr>
              <a:t>Microsoft BizSpark is a global program that provides free software, support and visibility to help startups succeed</a:t>
            </a:r>
            <a:endParaRPr lang="en-US" sz="700" spc="-50" dirty="0" smtClean="0">
              <a:gradFill>
                <a:gsLst>
                  <a:gs pos="0">
                    <a:srgbClr val="FFFFFF"/>
                  </a:gs>
                  <a:gs pos="100000">
                    <a:srgbClr val="FFFFFF"/>
                  </a:gs>
                </a:gsLst>
                <a:lin ang="5400000" scaled="0"/>
              </a:gradFill>
              <a:ea typeface="Segoe UI" pitchFamily="34" charset="0"/>
              <a:cs typeface="Segoe UI" pitchFamily="34" charset="0"/>
            </a:endParaRPr>
          </a:p>
          <a:p>
            <a:pPr algn="ctr" defTabSz="914099" fontAlgn="base">
              <a:spcBef>
                <a:spcPct val="0"/>
              </a:spcBef>
              <a:spcAft>
                <a:spcPct val="0"/>
              </a:spcAft>
            </a:pPr>
            <a:endParaRPr lang="en-US" sz="700" spc="-50" dirty="0" smtClean="0">
              <a:gradFill>
                <a:gsLst>
                  <a:gs pos="0">
                    <a:srgbClr val="FFFFFF"/>
                  </a:gs>
                  <a:gs pos="100000">
                    <a:srgbClr val="FFFFFF"/>
                  </a:gs>
                </a:gsLst>
                <a:lin ang="5400000" scaled="0"/>
              </a:gradFill>
              <a:ea typeface="Segoe UI" pitchFamily="34" charset="0"/>
              <a:cs typeface="Segoe UI" pitchFamily="34" charset="0"/>
            </a:endParaRPr>
          </a:p>
          <a:p>
            <a:pPr defTabSz="914099" fontAlgn="base">
              <a:spcBef>
                <a:spcPct val="0"/>
              </a:spcBef>
              <a:spcAft>
                <a:spcPct val="0"/>
              </a:spcAft>
            </a:pPr>
            <a:r>
              <a:rPr lang="en-US" sz="1200" spc="-50" dirty="0" smtClean="0">
                <a:gradFill>
                  <a:gsLst>
                    <a:gs pos="0">
                      <a:srgbClr val="FFFFFF"/>
                    </a:gs>
                    <a:gs pos="100000">
                      <a:srgbClr val="FFFFFF"/>
                    </a:gs>
                  </a:gsLst>
                  <a:lin ang="5400000" scaled="0"/>
                </a:gradFill>
                <a:ea typeface="Segoe UI" pitchFamily="34" charset="0"/>
                <a:cs typeface="Segoe UI" pitchFamily="34" charset="0"/>
              </a:rPr>
              <a:t>To qualify, startups must be: </a:t>
            </a:r>
            <a:endParaRPr lang="en-US" sz="700" spc="-50" dirty="0" smtClean="0">
              <a:gradFill>
                <a:gsLst>
                  <a:gs pos="0">
                    <a:srgbClr val="FFFFFF"/>
                  </a:gs>
                  <a:gs pos="100000">
                    <a:srgbClr val="FFFFFF"/>
                  </a:gs>
                </a:gsLst>
                <a:lin ang="5400000" scaled="0"/>
              </a:gradFill>
              <a:ea typeface="Segoe UI" pitchFamily="34" charset="0"/>
              <a:cs typeface="Segoe UI" pitchFamily="34" charset="0"/>
            </a:endParaRPr>
          </a:p>
          <a:p>
            <a:pPr marL="342900" indent="-342900" defTabSz="914099" fontAlgn="base">
              <a:spcBef>
                <a:spcPct val="0"/>
              </a:spcBef>
              <a:spcAft>
                <a:spcPct val="0"/>
              </a:spcAft>
              <a:buFont typeface="Segoe UI Light" panose="020B0502040204020203" pitchFamily="34" charset="0"/>
              <a:buChar char="›"/>
            </a:pPr>
            <a:r>
              <a:rPr lang="en-US" sz="1200" spc="-50" dirty="0" smtClean="0">
                <a:gradFill>
                  <a:gsLst>
                    <a:gs pos="0">
                      <a:srgbClr val="FFFFFF"/>
                    </a:gs>
                    <a:gs pos="100000">
                      <a:srgbClr val="FFFFFF"/>
                    </a:gs>
                  </a:gsLst>
                  <a:lin ang="5400000" scaled="0"/>
                </a:gradFill>
                <a:ea typeface="Segoe UI" pitchFamily="34" charset="0"/>
                <a:cs typeface="Segoe UI" pitchFamily="34" charset="0"/>
              </a:rPr>
              <a:t>Developing Software</a:t>
            </a:r>
          </a:p>
          <a:p>
            <a:pPr marL="342900" indent="-342900" defTabSz="914099" fontAlgn="base">
              <a:spcBef>
                <a:spcPct val="0"/>
              </a:spcBef>
              <a:spcAft>
                <a:spcPct val="0"/>
              </a:spcAft>
              <a:buFont typeface="Segoe UI Light" panose="020B0502040204020203" pitchFamily="34" charset="0"/>
              <a:buChar char="›"/>
            </a:pPr>
            <a:r>
              <a:rPr lang="en-US" sz="1200" spc="-50" dirty="0" smtClean="0">
                <a:gradFill>
                  <a:gsLst>
                    <a:gs pos="0">
                      <a:srgbClr val="FFFFFF"/>
                    </a:gs>
                    <a:gs pos="100000">
                      <a:srgbClr val="FFFFFF"/>
                    </a:gs>
                  </a:gsLst>
                  <a:lin ang="5400000" scaled="0"/>
                </a:gradFill>
                <a:ea typeface="Segoe UI" pitchFamily="34" charset="0"/>
                <a:cs typeface="Segoe UI" pitchFamily="34" charset="0"/>
              </a:rPr>
              <a:t>Privately held and generating less than U.S. $1M in revenue per year</a:t>
            </a:r>
          </a:p>
          <a:p>
            <a:pPr marL="342900" indent="-342900" defTabSz="914099" fontAlgn="base">
              <a:spcBef>
                <a:spcPct val="0"/>
              </a:spcBef>
              <a:spcAft>
                <a:spcPct val="0"/>
              </a:spcAft>
              <a:buFont typeface="Segoe UI Light" panose="020B0502040204020203" pitchFamily="34" charset="0"/>
              <a:buChar char="›"/>
            </a:pPr>
            <a:r>
              <a:rPr lang="en-US" sz="1200" spc="-50" dirty="0" smtClean="0">
                <a:gradFill>
                  <a:gsLst>
                    <a:gs pos="0">
                      <a:srgbClr val="FFFFFF"/>
                    </a:gs>
                    <a:gs pos="100000">
                      <a:srgbClr val="FFFFFF"/>
                    </a:gs>
                  </a:gsLst>
                  <a:lin ang="5400000" scaled="0"/>
                </a:gradFill>
                <a:ea typeface="Segoe UI" pitchFamily="34" charset="0"/>
                <a:cs typeface="Segoe UI" pitchFamily="34" charset="0"/>
              </a:rPr>
              <a:t>Less than 5 years old</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FC2EE978-79CB-4D4A-A922-84E1D5E52FB6}" type="datetime1">
              <a:rPr lang="en-US" smtClean="0">
                <a:solidFill>
                  <a:prstClr val="black"/>
                </a:solidFill>
              </a:rPr>
              <a:pPr/>
              <a:t>5/28/2014</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10</a:t>
            </a:fld>
            <a:endParaRPr lang="en-US" dirty="0">
              <a:solidFill>
                <a:prstClr val="black"/>
              </a:solidFill>
            </a:endParaRPr>
          </a:p>
        </p:txBody>
      </p:sp>
    </p:spTree>
    <p:extLst>
      <p:ext uri="{BB962C8B-B14F-4D97-AF65-F5344CB8AC3E}">
        <p14:creationId xmlns:p14="http://schemas.microsoft.com/office/powerpoint/2010/main" val="138118292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tx2">
                  <a:lumMod val="5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smtClean="0"/>
              <a:t>5/28/2014</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7278854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smtClean="0"/>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5/28/2014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4274556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smtClean="0"/>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5/28/2014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00933854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5/28/2014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49901145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smtClean="0"/>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5/28/2014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94460235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t>5/28/2014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89192792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smtClean="0"/>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smtClean="0"/>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smtClean="0"/>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t>5/28/2014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72867083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5/28/2014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12054329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5/28/2014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8188755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1" y="1122363"/>
            <a:ext cx="9144000" cy="2387600"/>
          </a:xfrm>
        </p:spPr>
        <p:txBody>
          <a:bodyPr anchor="b"/>
          <a:lstStyle>
            <a:lvl1pPr algn="ctr">
              <a:defRPr sz="5998"/>
            </a:lvl1pPr>
          </a:lstStyle>
          <a:p>
            <a:r>
              <a:rPr lang="en-US" smtClean="0"/>
              <a:t>Click to edit Master title style</a:t>
            </a:r>
            <a:endParaRPr lang="en-US"/>
          </a:p>
        </p:txBody>
      </p:sp>
      <p:sp>
        <p:nvSpPr>
          <p:cNvPr id="3" name="Subtitle 2"/>
          <p:cNvSpPr>
            <a:spLocks noGrp="1"/>
          </p:cNvSpPr>
          <p:nvPr>
            <p:ph type="subTitle" idx="1"/>
          </p:nvPr>
        </p:nvSpPr>
        <p:spPr>
          <a:xfrm>
            <a:off x="1524001" y="3602038"/>
            <a:ext cx="9144000" cy="1655762"/>
          </a:xfrm>
        </p:spPr>
        <p:txBody>
          <a:bodyPr/>
          <a:lstStyle>
            <a:lvl1pPr marL="0" indent="0" algn="ctr">
              <a:buNone/>
              <a:defRPr sz="2399"/>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E2579562-542F-4E9B-B56C-53437A139271}" type="datetimeFigureOut">
              <a:rPr lang="en-US" smtClean="0">
                <a:solidFill>
                  <a:prstClr val="black">
                    <a:tint val="75000"/>
                  </a:prstClr>
                </a:solidFill>
              </a:rPr>
              <a:pPr/>
              <a:t>5/28/2014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018E1057-69D3-4BBA-B83D-E7BC953DEFD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26129712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2579562-542F-4E9B-B56C-53437A139271}" type="datetimeFigureOut">
              <a:rPr lang="en-US" smtClean="0">
                <a:solidFill>
                  <a:prstClr val="black">
                    <a:tint val="75000"/>
                  </a:prstClr>
                </a:solidFill>
              </a:rPr>
              <a:pPr/>
              <a:t>5/28/2014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018E1057-69D3-4BBA-B83D-E7BC953DEFD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9899657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5/28/2014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68803002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40"/>
            <a:ext cx="10515600" cy="2852737"/>
          </a:xfrm>
        </p:spPr>
        <p:txBody>
          <a:bodyPr anchor="b"/>
          <a:lstStyle>
            <a:lvl1pPr>
              <a:defRPr sz="5998"/>
            </a:lvl1pPr>
          </a:lstStyle>
          <a:p>
            <a:r>
              <a:rPr lang="en-US" smtClean="0"/>
              <a:t>Click to edit Master title style</a:t>
            </a:r>
            <a:endParaRPr lang="en-US"/>
          </a:p>
        </p:txBody>
      </p:sp>
      <p:sp>
        <p:nvSpPr>
          <p:cNvPr id="3" name="Text Placeholder 2"/>
          <p:cNvSpPr>
            <a:spLocks noGrp="1"/>
          </p:cNvSpPr>
          <p:nvPr>
            <p:ph type="body" idx="1"/>
          </p:nvPr>
        </p:nvSpPr>
        <p:spPr>
          <a:xfrm>
            <a:off x="831850" y="4589465"/>
            <a:ext cx="10515600" cy="1500187"/>
          </a:xfrm>
        </p:spPr>
        <p:txBody>
          <a:bodyPr/>
          <a:lstStyle>
            <a:lvl1pPr marL="0" indent="0">
              <a:buNone/>
              <a:defRPr sz="2399">
                <a:solidFill>
                  <a:schemeClr val="tx1">
                    <a:tint val="75000"/>
                  </a:schemeClr>
                </a:solidFill>
              </a:defRPr>
            </a:lvl1pPr>
            <a:lvl2pPr marL="457063" indent="0">
              <a:buNone/>
              <a:defRPr sz="1999">
                <a:solidFill>
                  <a:schemeClr val="tx1">
                    <a:tint val="75000"/>
                  </a:schemeClr>
                </a:solidFill>
              </a:defRPr>
            </a:lvl2pPr>
            <a:lvl3pPr marL="914126" indent="0">
              <a:buNone/>
              <a:defRPr sz="1799">
                <a:solidFill>
                  <a:schemeClr val="tx1">
                    <a:tint val="75000"/>
                  </a:schemeClr>
                </a:solidFill>
              </a:defRPr>
            </a:lvl3pPr>
            <a:lvl4pPr marL="1371189" indent="0">
              <a:buNone/>
              <a:defRPr sz="1600">
                <a:solidFill>
                  <a:schemeClr val="tx1">
                    <a:tint val="75000"/>
                  </a:schemeClr>
                </a:solidFill>
              </a:defRPr>
            </a:lvl4pPr>
            <a:lvl5pPr marL="1828251" indent="0">
              <a:buNone/>
              <a:defRPr sz="1600">
                <a:solidFill>
                  <a:schemeClr val="tx1">
                    <a:tint val="75000"/>
                  </a:schemeClr>
                </a:solidFill>
              </a:defRPr>
            </a:lvl5pPr>
            <a:lvl6pPr marL="2285314" indent="0">
              <a:buNone/>
              <a:defRPr sz="1600">
                <a:solidFill>
                  <a:schemeClr val="tx1">
                    <a:tint val="75000"/>
                  </a:schemeClr>
                </a:solidFill>
              </a:defRPr>
            </a:lvl6pPr>
            <a:lvl7pPr marL="2742377" indent="0">
              <a:buNone/>
              <a:defRPr sz="1600">
                <a:solidFill>
                  <a:schemeClr val="tx1">
                    <a:tint val="75000"/>
                  </a:schemeClr>
                </a:solidFill>
              </a:defRPr>
            </a:lvl7pPr>
            <a:lvl8pPr marL="3199440" indent="0">
              <a:buNone/>
              <a:defRPr sz="1600">
                <a:solidFill>
                  <a:schemeClr val="tx1">
                    <a:tint val="75000"/>
                  </a:schemeClr>
                </a:solidFill>
              </a:defRPr>
            </a:lvl8pPr>
            <a:lvl9pPr marL="3656503"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2579562-542F-4E9B-B56C-53437A139271}" type="datetimeFigureOut">
              <a:rPr lang="en-US" smtClean="0">
                <a:solidFill>
                  <a:prstClr val="black">
                    <a:tint val="75000"/>
                  </a:prstClr>
                </a:solidFill>
              </a:rPr>
              <a:pPr/>
              <a:t>5/28/2014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018E1057-69D3-4BBA-B83D-E7BC953DEFD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49924476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1"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E2579562-542F-4E9B-B56C-53437A139271}" type="datetimeFigureOut">
              <a:rPr lang="en-US" smtClean="0">
                <a:solidFill>
                  <a:prstClr val="black">
                    <a:tint val="75000"/>
                  </a:prstClr>
                </a:solidFill>
              </a:rPr>
              <a:pPr/>
              <a:t>5/28/2014</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018E1057-69D3-4BBA-B83D-E7BC953DEFD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95754520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399" b="1"/>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399" b="1"/>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E2579562-542F-4E9B-B56C-53437A139271}" type="datetimeFigureOut">
              <a:rPr lang="en-US" smtClean="0">
                <a:solidFill>
                  <a:prstClr val="black">
                    <a:tint val="75000"/>
                  </a:prstClr>
                </a:solidFill>
              </a:rPr>
              <a:pPr/>
              <a:t>5/28/2014</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018E1057-69D3-4BBA-B83D-E7BC953DEFD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23923906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E2579562-542F-4E9B-B56C-53437A139271}" type="datetimeFigureOut">
              <a:rPr lang="en-US" smtClean="0">
                <a:solidFill>
                  <a:prstClr val="black">
                    <a:tint val="75000"/>
                  </a:prstClr>
                </a:solidFill>
              </a:rPr>
              <a:pPr/>
              <a:t>5/28/2014</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018E1057-69D3-4BBA-B83D-E7BC953DEFD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37211216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579562-542F-4E9B-B56C-53437A139271}" type="datetimeFigureOut">
              <a:rPr lang="en-US" smtClean="0">
                <a:solidFill>
                  <a:prstClr val="black">
                    <a:tint val="75000"/>
                  </a:prstClr>
                </a:solidFill>
              </a:rPr>
              <a:pPr/>
              <a:t>5/28/2014</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018E1057-69D3-4BBA-B83D-E7BC953DEFD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35461917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3199"/>
            </a:lvl1pPr>
          </a:lstStyle>
          <a:p>
            <a:r>
              <a:rPr lang="en-US" smtClean="0"/>
              <a:t>Click to edit Master title style</a:t>
            </a:r>
            <a:endParaRPr lang="en-US"/>
          </a:p>
        </p:txBody>
      </p:sp>
      <p:sp>
        <p:nvSpPr>
          <p:cNvPr id="3" name="Content Placeholder 2"/>
          <p:cNvSpPr>
            <a:spLocks noGrp="1"/>
          </p:cNvSpPr>
          <p:nvPr>
            <p:ph idx="1"/>
          </p:nvPr>
        </p:nvSpPr>
        <p:spPr>
          <a:xfrm>
            <a:off x="5183188" y="987427"/>
            <a:ext cx="6172200" cy="4873625"/>
          </a:xfrm>
        </p:spPr>
        <p:txBody>
          <a:bodyPr/>
          <a:lstStyle>
            <a:lvl1pPr>
              <a:defRPr sz="3199"/>
            </a:lvl1pPr>
            <a:lvl2pPr>
              <a:defRPr sz="2799"/>
            </a:lvl2pPr>
            <a:lvl3pPr>
              <a:defRPr sz="2399"/>
            </a:lvl3pPr>
            <a:lvl4pPr>
              <a:defRPr sz="1999"/>
            </a:lvl4pPr>
            <a:lvl5pPr>
              <a:defRPr sz="1999"/>
            </a:lvl5pPr>
            <a:lvl6pPr>
              <a:defRPr sz="1999"/>
            </a:lvl6pPr>
            <a:lvl7pPr>
              <a:defRPr sz="1999"/>
            </a:lvl7pPr>
            <a:lvl8pPr>
              <a:defRPr sz="1999"/>
            </a:lvl8pPr>
            <a:lvl9pPr>
              <a:defRPr sz="1999"/>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9" y="2057400"/>
            <a:ext cx="3932237" cy="3811588"/>
          </a:xfrm>
        </p:spPr>
        <p:txBody>
          <a:bodyPr/>
          <a:lstStyle>
            <a:lvl1pPr marL="0" indent="0">
              <a:buNone/>
              <a:defRPr sz="16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2579562-542F-4E9B-B56C-53437A139271}" type="datetimeFigureOut">
              <a:rPr lang="en-US" smtClean="0">
                <a:solidFill>
                  <a:prstClr val="black">
                    <a:tint val="75000"/>
                  </a:prstClr>
                </a:solidFill>
              </a:rPr>
              <a:pPr/>
              <a:t>5/28/2014</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018E1057-69D3-4BBA-B83D-E7BC953DEFD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27696347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3199"/>
            </a:lvl1pPr>
          </a:lstStyle>
          <a:p>
            <a:r>
              <a:rPr lang="en-US" smtClean="0"/>
              <a:t>Click to edit Master title style</a:t>
            </a:r>
            <a:endParaRPr lang="en-US"/>
          </a:p>
        </p:txBody>
      </p:sp>
      <p:sp>
        <p:nvSpPr>
          <p:cNvPr id="3" name="Picture Placeholder 2"/>
          <p:cNvSpPr>
            <a:spLocks noGrp="1"/>
          </p:cNvSpPr>
          <p:nvPr>
            <p:ph type="pic" idx="1"/>
          </p:nvPr>
        </p:nvSpPr>
        <p:spPr>
          <a:xfrm>
            <a:off x="5183188" y="987427"/>
            <a:ext cx="6172200" cy="4873625"/>
          </a:xfrm>
        </p:spPr>
        <p:txBody>
          <a:bodyPr/>
          <a:lstStyle>
            <a:lvl1pPr marL="0" indent="0">
              <a:buNone/>
              <a:defRPr sz="3199"/>
            </a:lvl1pPr>
            <a:lvl2pPr marL="457063" indent="0">
              <a:buNone/>
              <a:defRPr sz="2799"/>
            </a:lvl2pPr>
            <a:lvl3pPr marL="914126" indent="0">
              <a:buNone/>
              <a:defRPr sz="2399"/>
            </a:lvl3pPr>
            <a:lvl4pPr marL="1371189" indent="0">
              <a:buNone/>
              <a:defRPr sz="1999"/>
            </a:lvl4pPr>
            <a:lvl5pPr marL="1828251" indent="0">
              <a:buNone/>
              <a:defRPr sz="1999"/>
            </a:lvl5pPr>
            <a:lvl6pPr marL="2285314" indent="0">
              <a:buNone/>
              <a:defRPr sz="1999"/>
            </a:lvl6pPr>
            <a:lvl7pPr marL="2742377" indent="0">
              <a:buNone/>
              <a:defRPr sz="1999"/>
            </a:lvl7pPr>
            <a:lvl8pPr marL="3199440" indent="0">
              <a:buNone/>
              <a:defRPr sz="1999"/>
            </a:lvl8pPr>
            <a:lvl9pPr marL="3656503" indent="0">
              <a:buNone/>
              <a:defRPr sz="1999"/>
            </a:lvl9pPr>
          </a:lstStyle>
          <a:p>
            <a:endParaRPr lang="en-US"/>
          </a:p>
        </p:txBody>
      </p:sp>
      <p:sp>
        <p:nvSpPr>
          <p:cNvPr id="4" name="Text Placeholder 3"/>
          <p:cNvSpPr>
            <a:spLocks noGrp="1"/>
          </p:cNvSpPr>
          <p:nvPr>
            <p:ph type="body" sz="half" idx="2"/>
          </p:nvPr>
        </p:nvSpPr>
        <p:spPr>
          <a:xfrm>
            <a:off x="839789" y="2057400"/>
            <a:ext cx="3932237" cy="3811588"/>
          </a:xfrm>
        </p:spPr>
        <p:txBody>
          <a:bodyPr/>
          <a:lstStyle>
            <a:lvl1pPr marL="0" indent="0">
              <a:buNone/>
              <a:defRPr sz="16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2579562-542F-4E9B-B56C-53437A139271}" type="datetimeFigureOut">
              <a:rPr lang="en-US" smtClean="0">
                <a:solidFill>
                  <a:prstClr val="black">
                    <a:tint val="75000"/>
                  </a:prstClr>
                </a:solidFill>
              </a:rPr>
              <a:pPr/>
              <a:t>5/28/2014</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018E1057-69D3-4BBA-B83D-E7BC953DEFD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86499345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2579562-542F-4E9B-B56C-53437A139271}" type="datetimeFigureOut">
              <a:rPr lang="en-US" smtClean="0">
                <a:solidFill>
                  <a:prstClr val="black">
                    <a:tint val="75000"/>
                  </a:prstClr>
                </a:solidFill>
              </a:rPr>
              <a:pPr/>
              <a:t>5/28/2014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018E1057-69D3-4BBA-B83D-E7BC953DEFD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65729520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2579562-542F-4E9B-B56C-53437A139271}" type="datetimeFigureOut">
              <a:rPr lang="en-US" smtClean="0">
                <a:solidFill>
                  <a:prstClr val="black">
                    <a:tint val="75000"/>
                  </a:prstClr>
                </a:solidFill>
              </a:rPr>
              <a:pPr/>
              <a:t>5/28/2014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018E1057-69D3-4BBA-B83D-E7BC953DEFD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1115613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cSld name="3_Title Slide">
    <p:bg>
      <p:bgPr>
        <a:solidFill>
          <a:schemeClr val="accent1"/>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7786" y="5824331"/>
            <a:ext cx="2362543" cy="558575"/>
          </a:xfrm>
          <a:prstGeom prst="rect">
            <a:avLst/>
          </a:prstGeom>
        </p:spPr>
      </p:pic>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931270" y="0"/>
            <a:ext cx="5260731" cy="6858000"/>
          </a:xfrm>
          <a:prstGeom prst="rect">
            <a:avLst/>
          </a:prstGeom>
          <a:noFill/>
          <a:extLst>
            <a:ext uri="{909E8E84-426E-40DD-AFC4-6F175D3DCCD1}">
              <a14:hiddenFill xmlns:a14="http://schemas.microsoft.com/office/drawing/2010/main">
                <a:solidFill>
                  <a:srgbClr val="FFFFFF"/>
                </a:solidFill>
              </a14:hiddenFill>
            </a:ext>
          </a:extLst>
        </p:spPr>
      </p:pic>
      <p:sp>
        <p:nvSpPr>
          <p:cNvPr id="94" name="Rectangle 93"/>
          <p:cNvSpPr/>
          <p:nvPr/>
        </p:nvSpPr>
        <p:spPr>
          <a:xfrm>
            <a:off x="9914470" y="2926929"/>
            <a:ext cx="996951" cy="99695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32" tIns="121888" rIns="182832" bIns="121888" rtlCol="0" anchor="t" anchorCtr="0"/>
          <a:lstStyle/>
          <a:p>
            <a:pPr algn="ctr" defTabSz="914126"/>
            <a:endParaRPr lang="en-US" sz="2399" dirty="0" err="1" smtClean="0">
              <a:solidFill>
                <a:srgbClr val="E7E6E6"/>
              </a:solidFill>
            </a:endParaRPr>
          </a:p>
        </p:txBody>
      </p:sp>
      <p:sp>
        <p:nvSpPr>
          <p:cNvPr id="95" name="Rectangle 94"/>
          <p:cNvSpPr/>
          <p:nvPr/>
        </p:nvSpPr>
        <p:spPr>
          <a:xfrm>
            <a:off x="11072286" y="2926929"/>
            <a:ext cx="996951" cy="99695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32" tIns="121888" rIns="182832" bIns="121888" rtlCol="0" anchor="t" anchorCtr="0"/>
          <a:lstStyle/>
          <a:p>
            <a:pPr algn="ctr" defTabSz="914126"/>
            <a:endParaRPr lang="en-US" sz="2399" dirty="0" err="1" smtClean="0">
              <a:solidFill>
                <a:srgbClr val="E7E6E6"/>
              </a:solidFill>
            </a:endParaRPr>
          </a:p>
        </p:txBody>
      </p:sp>
      <p:sp>
        <p:nvSpPr>
          <p:cNvPr id="3" name="Subtitle 2"/>
          <p:cNvSpPr>
            <a:spLocks noGrp="1"/>
          </p:cNvSpPr>
          <p:nvPr>
            <p:ph type="subTitle" idx="1" hasCustomPrompt="1"/>
          </p:nvPr>
        </p:nvSpPr>
        <p:spPr>
          <a:xfrm>
            <a:off x="609603" y="3965182"/>
            <a:ext cx="2988733" cy="535531"/>
          </a:xfrm>
        </p:spPr>
        <p:txBody>
          <a:bodyPr wrap="square">
            <a:spAutoFit/>
          </a:bodyPr>
          <a:lstStyle>
            <a:lvl1pPr marL="0" indent="0" algn="l">
              <a:spcBef>
                <a:spcPts val="0"/>
              </a:spcBef>
              <a:buNone/>
              <a:defRPr sz="1600" baseline="0">
                <a:solidFill>
                  <a:schemeClr val="tx1"/>
                </a:solidFill>
              </a:defRPr>
            </a:lvl1pPr>
            <a:lvl2pPr marL="380876" indent="-152350" algn="l">
              <a:spcBef>
                <a:spcPts val="0"/>
              </a:spcBef>
              <a:buFont typeface="Arial" pitchFamily="34" charset="0"/>
              <a:buChar char="•"/>
              <a:defRPr sz="1600">
                <a:solidFill>
                  <a:schemeClr val="tx1">
                    <a:lumMod val="60000"/>
                    <a:lumOff val="40000"/>
                  </a:schemeClr>
                </a:solidFill>
              </a:defRPr>
            </a:lvl2pPr>
            <a:lvl3pPr marL="609402" indent="-152350" algn="l">
              <a:buFont typeface="Arial" pitchFamily="34" charset="0"/>
              <a:buChar char="•"/>
              <a:defRPr sz="1600">
                <a:solidFill>
                  <a:schemeClr val="tx1">
                    <a:tint val="75000"/>
                  </a:schemeClr>
                </a:solidFill>
              </a:defRPr>
            </a:lvl3pPr>
            <a:lvl4pPr marL="837928" indent="-152350" algn="l">
              <a:buFont typeface="Arial" pitchFamily="34" charset="0"/>
              <a:buChar char="•"/>
              <a:defRPr sz="1600">
                <a:solidFill>
                  <a:schemeClr val="tx1">
                    <a:tint val="75000"/>
                  </a:schemeClr>
                </a:solidFill>
              </a:defRPr>
            </a:lvl4pPr>
            <a:lvl5pPr marL="990278" indent="-152350" algn="l">
              <a:buFont typeface="Arial" pitchFamily="34" charset="0"/>
              <a:buChar char="•"/>
              <a:defRPr sz="1600">
                <a:solidFill>
                  <a:schemeClr val="tx1">
                    <a:tint val="75000"/>
                  </a:schemeClr>
                </a:solidFill>
              </a:defRPr>
            </a:lvl5pPr>
            <a:lvl6pPr marL="3047010" indent="0" algn="ctr">
              <a:buNone/>
              <a:defRPr>
                <a:solidFill>
                  <a:schemeClr val="tx1">
                    <a:tint val="75000"/>
                  </a:schemeClr>
                </a:solidFill>
              </a:defRPr>
            </a:lvl6pPr>
            <a:lvl7pPr marL="3656412" indent="0" algn="ctr">
              <a:buNone/>
              <a:defRPr>
                <a:solidFill>
                  <a:schemeClr val="tx1">
                    <a:tint val="75000"/>
                  </a:schemeClr>
                </a:solidFill>
              </a:defRPr>
            </a:lvl7pPr>
            <a:lvl8pPr marL="4265813" indent="0" algn="ctr">
              <a:buNone/>
              <a:defRPr>
                <a:solidFill>
                  <a:schemeClr val="tx1">
                    <a:tint val="75000"/>
                  </a:schemeClr>
                </a:solidFill>
              </a:defRPr>
            </a:lvl8pPr>
            <a:lvl9pPr marL="4875215" indent="0" algn="ctr">
              <a:buNone/>
              <a:defRPr>
                <a:solidFill>
                  <a:schemeClr val="tx1">
                    <a:tint val="75000"/>
                  </a:schemeClr>
                </a:solidFill>
              </a:defRPr>
            </a:lvl9pPr>
          </a:lstStyle>
          <a:p>
            <a:r>
              <a:rPr lang="en-US" dirty="0" smtClean="0"/>
              <a:t>Click to edit presenter name and title</a:t>
            </a:r>
          </a:p>
        </p:txBody>
      </p:sp>
      <p:sp>
        <p:nvSpPr>
          <p:cNvPr id="16" name="Text Placeholder 8"/>
          <p:cNvSpPr>
            <a:spLocks noGrp="1"/>
          </p:cNvSpPr>
          <p:nvPr>
            <p:ph type="body" sz="quarter" idx="16" hasCustomPrompt="1"/>
          </p:nvPr>
        </p:nvSpPr>
        <p:spPr>
          <a:xfrm>
            <a:off x="609603" y="533497"/>
            <a:ext cx="2988733" cy="313932"/>
          </a:xfrm>
        </p:spPr>
        <p:txBody>
          <a:bodyPr wrap="square">
            <a:spAutoFit/>
          </a:bodyPr>
          <a:lstStyle>
            <a:lvl1pPr marL="0" indent="0">
              <a:buNone/>
              <a:defRPr sz="1600" baseline="0">
                <a:solidFill>
                  <a:schemeClr val="tx1"/>
                </a:solidFill>
              </a:defRPr>
            </a:lvl1pPr>
            <a:lvl2pPr>
              <a:defRPr sz="1600">
                <a:solidFill>
                  <a:schemeClr val="tx2"/>
                </a:solidFill>
              </a:defRPr>
            </a:lvl2pPr>
            <a:lvl3pPr>
              <a:defRPr sz="1600">
                <a:solidFill>
                  <a:schemeClr val="tx2"/>
                </a:solidFill>
              </a:defRPr>
            </a:lvl3pPr>
            <a:lvl4pPr>
              <a:defRPr sz="1600">
                <a:solidFill>
                  <a:schemeClr val="tx2"/>
                </a:solidFill>
              </a:defRPr>
            </a:lvl4pPr>
            <a:lvl5pPr marL="914103" indent="0">
              <a:buNone/>
              <a:defRPr sz="1600">
                <a:solidFill>
                  <a:schemeClr val="tx2"/>
                </a:solidFill>
              </a:defRPr>
            </a:lvl5pPr>
          </a:lstStyle>
          <a:p>
            <a:pPr lvl="0"/>
            <a:r>
              <a:rPr lang="en-US" dirty="0" smtClean="0"/>
              <a:t>Click to edit presentation date</a:t>
            </a:r>
          </a:p>
        </p:txBody>
      </p:sp>
      <p:sp>
        <p:nvSpPr>
          <p:cNvPr id="54" name="Title Placeholder 1"/>
          <p:cNvSpPr>
            <a:spLocks noGrp="1"/>
          </p:cNvSpPr>
          <p:nvPr>
            <p:ph type="title" hasCustomPrompt="1"/>
          </p:nvPr>
        </p:nvSpPr>
        <p:spPr>
          <a:xfrm>
            <a:off x="609603" y="2357122"/>
            <a:ext cx="2988733" cy="1218795"/>
          </a:xfrm>
          <a:prstGeom prst="rect">
            <a:avLst/>
          </a:prstGeom>
        </p:spPr>
        <p:txBody>
          <a:bodyPr vert="horz" wrap="square" lIns="0" tIns="0" rIns="0" bIns="0" rtlCol="0" anchor="t" anchorCtr="0">
            <a:spAutoFit/>
          </a:bodyPr>
          <a:lstStyle>
            <a:lvl1pPr>
              <a:defRPr>
                <a:solidFill>
                  <a:schemeClr val="tx1"/>
                </a:solidFill>
              </a:defRPr>
            </a:lvl1pPr>
          </a:lstStyle>
          <a:p>
            <a:r>
              <a:rPr lang="en-US" dirty="0" smtClean="0"/>
              <a:t>Click to edit title</a:t>
            </a:r>
            <a:endParaRPr lang="en-US" dirty="0"/>
          </a:p>
        </p:txBody>
      </p:sp>
      <p:sp>
        <p:nvSpPr>
          <p:cNvPr id="77" name="Picture Placeholder 9"/>
          <p:cNvSpPr>
            <a:spLocks noGrp="1"/>
          </p:cNvSpPr>
          <p:nvPr>
            <p:ph type="pic" sz="quarter" idx="19" hasCustomPrompt="1"/>
          </p:nvPr>
        </p:nvSpPr>
        <p:spPr>
          <a:xfrm>
            <a:off x="7598836" y="1780117"/>
            <a:ext cx="2154767" cy="2143760"/>
          </a:xfrm>
          <a:solidFill>
            <a:schemeClr val="accent3"/>
          </a:solidFill>
        </p:spPr>
        <p:txBody>
          <a:bodyPr anchor="ctr" anchorCtr="0">
            <a:normAutofit/>
          </a:bodyPr>
          <a:lstStyle>
            <a:lvl1pPr marL="0" indent="0" algn="ctr">
              <a:lnSpc>
                <a:spcPct val="100000"/>
              </a:lnSpc>
              <a:buNone/>
              <a:defRPr sz="1866"/>
            </a:lvl1pPr>
          </a:lstStyle>
          <a:p>
            <a:r>
              <a:rPr lang="en-US" dirty="0" smtClean="0"/>
              <a:t>Click to place </a:t>
            </a:r>
            <a:br>
              <a:rPr lang="en-US" dirty="0" smtClean="0"/>
            </a:br>
            <a:r>
              <a:rPr lang="en-US" dirty="0" smtClean="0"/>
              <a:t>personal photo</a:t>
            </a:r>
            <a:endParaRPr lang="en-US" dirty="0"/>
          </a:p>
        </p:txBody>
      </p:sp>
      <p:sp>
        <p:nvSpPr>
          <p:cNvPr id="79" name="Picture Placeholder 9"/>
          <p:cNvSpPr>
            <a:spLocks noGrp="1"/>
          </p:cNvSpPr>
          <p:nvPr>
            <p:ph type="pic" sz="quarter" idx="21" hasCustomPrompt="1"/>
          </p:nvPr>
        </p:nvSpPr>
        <p:spPr>
          <a:xfrm>
            <a:off x="7598835" y="4084744"/>
            <a:ext cx="4470401" cy="2147456"/>
          </a:xfrm>
          <a:solidFill>
            <a:schemeClr val="accent3"/>
          </a:solidFill>
        </p:spPr>
        <p:txBody>
          <a:bodyPr anchor="ctr" anchorCtr="0">
            <a:normAutofit/>
          </a:bodyPr>
          <a:lstStyle>
            <a:lvl1pPr marL="0" indent="0" algn="ctr">
              <a:lnSpc>
                <a:spcPct val="100000"/>
              </a:lnSpc>
              <a:buNone/>
              <a:defRPr sz="1866"/>
            </a:lvl1pPr>
          </a:lstStyle>
          <a:p>
            <a:r>
              <a:rPr lang="en-US" dirty="0" smtClean="0"/>
              <a:t>Click to place personal photo</a:t>
            </a:r>
            <a:endParaRPr lang="en-US" dirty="0"/>
          </a:p>
        </p:txBody>
      </p:sp>
      <p:sp>
        <p:nvSpPr>
          <p:cNvPr id="13" name="Text Placeholder 12"/>
          <p:cNvSpPr>
            <a:spLocks noGrp="1"/>
          </p:cNvSpPr>
          <p:nvPr>
            <p:ph type="body" sz="quarter" idx="22" hasCustomPrompt="1"/>
          </p:nvPr>
        </p:nvSpPr>
        <p:spPr>
          <a:xfrm>
            <a:off x="7598835" y="3488823"/>
            <a:ext cx="2154767" cy="435056"/>
          </a:xfrm>
        </p:spPr>
        <p:txBody>
          <a:bodyPr vert="horz" wrap="square" lIns="91440" tIns="73152" rIns="91440" bIns="73152" rtlCol="0" anchor="b" anchorCtr="0">
            <a:spAutoFit/>
          </a:bodyPr>
          <a:lstStyle>
            <a:lvl1pPr marL="152350" indent="-152350">
              <a:spcBef>
                <a:spcPts val="0"/>
              </a:spcBef>
              <a:buNone/>
              <a:defRPr lang="en-US" sz="1866" dirty="0">
                <a:solidFill>
                  <a:schemeClr val="tx1"/>
                </a:solidFill>
              </a:defRPr>
            </a:lvl1pPr>
          </a:lstStyle>
          <a:p>
            <a:pPr marL="0" lvl="0" indent="0">
              <a:lnSpc>
                <a:spcPct val="100000"/>
              </a:lnSpc>
            </a:pPr>
            <a:r>
              <a:rPr lang="en-US" dirty="0" smtClean="0"/>
              <a:t>Click to edit text</a:t>
            </a:r>
            <a:endParaRPr lang="en-US" dirty="0"/>
          </a:p>
        </p:txBody>
      </p:sp>
      <p:sp>
        <p:nvSpPr>
          <p:cNvPr id="6" name="Rectangle 5"/>
          <p:cNvSpPr/>
          <p:nvPr/>
        </p:nvSpPr>
        <p:spPr>
          <a:xfrm>
            <a:off x="9914467" y="6382906"/>
            <a:ext cx="2154768" cy="47509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32" tIns="121888" rIns="182832" bIns="121888" rtlCol="0" anchor="t" anchorCtr="0"/>
          <a:lstStyle/>
          <a:p>
            <a:pPr algn="ctr" defTabSz="914126"/>
            <a:endParaRPr lang="en-US" sz="2399" dirty="0" err="1" smtClean="0">
              <a:solidFill>
                <a:srgbClr val="E7E6E6"/>
              </a:solidFill>
            </a:endParaRPr>
          </a:p>
        </p:txBody>
      </p:sp>
      <p:sp>
        <p:nvSpPr>
          <p:cNvPr id="52" name="Rectangle 51"/>
          <p:cNvSpPr/>
          <p:nvPr/>
        </p:nvSpPr>
        <p:spPr>
          <a:xfrm>
            <a:off x="7598833" y="6382906"/>
            <a:ext cx="2154768" cy="47509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32" tIns="121888" rIns="182832" bIns="121888" rtlCol="0" anchor="t" anchorCtr="0"/>
          <a:lstStyle/>
          <a:p>
            <a:pPr algn="ctr" defTabSz="914126"/>
            <a:endParaRPr lang="en-US" sz="2399" dirty="0" err="1" smtClean="0">
              <a:solidFill>
                <a:srgbClr val="E7E6E6"/>
              </a:solidFill>
            </a:endParaRPr>
          </a:p>
        </p:txBody>
      </p:sp>
      <p:sp>
        <p:nvSpPr>
          <p:cNvPr id="53" name="Rectangle 52"/>
          <p:cNvSpPr/>
          <p:nvPr/>
        </p:nvSpPr>
        <p:spPr>
          <a:xfrm>
            <a:off x="9914470" y="1780120"/>
            <a:ext cx="996951" cy="99695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32" tIns="121888" rIns="182832" bIns="121888" rtlCol="0" anchor="t" anchorCtr="0"/>
          <a:lstStyle/>
          <a:p>
            <a:pPr algn="ctr" defTabSz="914126"/>
            <a:endParaRPr lang="en-US" sz="2399" dirty="0" err="1" smtClean="0">
              <a:solidFill>
                <a:srgbClr val="E7E6E6"/>
              </a:solidFill>
            </a:endParaRPr>
          </a:p>
        </p:txBody>
      </p:sp>
      <p:sp>
        <p:nvSpPr>
          <p:cNvPr id="55" name="Rectangle 54"/>
          <p:cNvSpPr/>
          <p:nvPr/>
        </p:nvSpPr>
        <p:spPr>
          <a:xfrm>
            <a:off x="11072286" y="1780120"/>
            <a:ext cx="996951" cy="99695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32" tIns="121888" rIns="182832" bIns="121888" rtlCol="0" anchor="t" anchorCtr="0"/>
          <a:lstStyle/>
          <a:p>
            <a:pPr algn="ctr" defTabSz="914126"/>
            <a:endParaRPr lang="en-US" sz="2399" dirty="0" err="1" smtClean="0">
              <a:solidFill>
                <a:srgbClr val="E7E6E6"/>
              </a:solidFill>
            </a:endParaRPr>
          </a:p>
        </p:txBody>
      </p:sp>
      <p:sp>
        <p:nvSpPr>
          <p:cNvPr id="58" name="Rectangle 57"/>
          <p:cNvSpPr/>
          <p:nvPr/>
        </p:nvSpPr>
        <p:spPr>
          <a:xfrm>
            <a:off x="7598836" y="622303"/>
            <a:ext cx="996951" cy="99695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32" tIns="121888" rIns="182832" bIns="121888" rtlCol="0" anchor="t" anchorCtr="0"/>
          <a:lstStyle/>
          <a:p>
            <a:pPr algn="ctr" defTabSz="914126"/>
            <a:endParaRPr lang="en-US" sz="2399" dirty="0" err="1" smtClean="0">
              <a:solidFill>
                <a:srgbClr val="E7E6E6"/>
              </a:solidFill>
            </a:endParaRPr>
          </a:p>
        </p:txBody>
      </p:sp>
      <p:sp>
        <p:nvSpPr>
          <p:cNvPr id="59" name="Rectangle 58"/>
          <p:cNvSpPr/>
          <p:nvPr/>
        </p:nvSpPr>
        <p:spPr>
          <a:xfrm>
            <a:off x="8756651" y="622303"/>
            <a:ext cx="996951" cy="99695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32" tIns="121888" rIns="182832" bIns="121888" rtlCol="0" anchor="t" anchorCtr="0"/>
          <a:lstStyle/>
          <a:p>
            <a:pPr algn="ctr" defTabSz="914126"/>
            <a:endParaRPr lang="en-US" sz="2399" dirty="0" err="1" smtClean="0">
              <a:solidFill>
                <a:srgbClr val="E7E6E6"/>
              </a:solidFill>
            </a:endParaRPr>
          </a:p>
        </p:txBody>
      </p:sp>
      <p:sp>
        <p:nvSpPr>
          <p:cNvPr id="80" name="Rectangle 79"/>
          <p:cNvSpPr/>
          <p:nvPr/>
        </p:nvSpPr>
        <p:spPr>
          <a:xfrm>
            <a:off x="9914470" y="622303"/>
            <a:ext cx="996951" cy="99695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32" tIns="121888" rIns="182832" bIns="121888" rtlCol="0" anchor="t" anchorCtr="0"/>
          <a:lstStyle/>
          <a:p>
            <a:pPr algn="ctr" defTabSz="914126"/>
            <a:endParaRPr lang="en-US" sz="2399" dirty="0" err="1" smtClean="0">
              <a:solidFill>
                <a:srgbClr val="E7E6E6"/>
              </a:solidFill>
            </a:endParaRPr>
          </a:p>
        </p:txBody>
      </p:sp>
      <p:sp>
        <p:nvSpPr>
          <p:cNvPr id="81" name="Rectangle 80"/>
          <p:cNvSpPr/>
          <p:nvPr/>
        </p:nvSpPr>
        <p:spPr>
          <a:xfrm>
            <a:off x="11072286" y="622303"/>
            <a:ext cx="996951" cy="99695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32" tIns="121888" rIns="182832" bIns="121888" rtlCol="0" anchor="t" anchorCtr="0"/>
          <a:lstStyle/>
          <a:p>
            <a:pPr algn="ctr" defTabSz="914126"/>
            <a:endParaRPr lang="en-US" sz="2399" dirty="0" err="1" smtClean="0">
              <a:solidFill>
                <a:srgbClr val="E7E6E6"/>
              </a:solidFill>
            </a:endParaRPr>
          </a:p>
        </p:txBody>
      </p:sp>
      <p:sp>
        <p:nvSpPr>
          <p:cNvPr id="82" name="Freeform 95"/>
          <p:cNvSpPr>
            <a:spLocks/>
          </p:cNvSpPr>
          <p:nvPr/>
        </p:nvSpPr>
        <p:spPr bwMode="black">
          <a:xfrm>
            <a:off x="9037914" y="903566"/>
            <a:ext cx="434425" cy="434421"/>
          </a:xfrm>
          <a:custGeom>
            <a:avLst/>
            <a:gdLst>
              <a:gd name="T0" fmla="*/ 59 w 67"/>
              <a:gd name="T1" fmla="*/ 0 h 67"/>
              <a:gd name="T2" fmla="*/ 9 w 67"/>
              <a:gd name="T3" fmla="*/ 0 h 67"/>
              <a:gd name="T4" fmla="*/ 0 w 67"/>
              <a:gd name="T5" fmla="*/ 9 h 67"/>
              <a:gd name="T6" fmla="*/ 0 w 67"/>
              <a:gd name="T7" fmla="*/ 41 h 67"/>
              <a:gd name="T8" fmla="*/ 9 w 67"/>
              <a:gd name="T9" fmla="*/ 50 h 67"/>
              <a:gd name="T10" fmla="*/ 21 w 67"/>
              <a:gd name="T11" fmla="*/ 50 h 67"/>
              <a:gd name="T12" fmla="*/ 47 w 67"/>
              <a:gd name="T13" fmla="*/ 67 h 67"/>
              <a:gd name="T14" fmla="*/ 41 w 67"/>
              <a:gd name="T15" fmla="*/ 50 h 67"/>
              <a:gd name="T16" fmla="*/ 59 w 67"/>
              <a:gd name="T17" fmla="*/ 50 h 67"/>
              <a:gd name="T18" fmla="*/ 67 w 67"/>
              <a:gd name="T19" fmla="*/ 41 h 67"/>
              <a:gd name="T20" fmla="*/ 67 w 67"/>
              <a:gd name="T21" fmla="*/ 9 h 67"/>
              <a:gd name="T22" fmla="*/ 59 w 67"/>
              <a:gd name="T23"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7" h="67">
                <a:moveTo>
                  <a:pt x="59" y="0"/>
                </a:moveTo>
                <a:cubicBezTo>
                  <a:pt x="9" y="0"/>
                  <a:pt x="9" y="0"/>
                  <a:pt x="9" y="0"/>
                </a:cubicBezTo>
                <a:cubicBezTo>
                  <a:pt x="4" y="0"/>
                  <a:pt x="0" y="4"/>
                  <a:pt x="0" y="9"/>
                </a:cubicBezTo>
                <a:cubicBezTo>
                  <a:pt x="0" y="41"/>
                  <a:pt x="0" y="41"/>
                  <a:pt x="0" y="41"/>
                </a:cubicBezTo>
                <a:cubicBezTo>
                  <a:pt x="0" y="46"/>
                  <a:pt x="4" y="50"/>
                  <a:pt x="9" y="50"/>
                </a:cubicBezTo>
                <a:cubicBezTo>
                  <a:pt x="21" y="50"/>
                  <a:pt x="21" y="50"/>
                  <a:pt x="21" y="50"/>
                </a:cubicBezTo>
                <a:cubicBezTo>
                  <a:pt x="47" y="67"/>
                  <a:pt x="47" y="67"/>
                  <a:pt x="47" y="67"/>
                </a:cubicBezTo>
                <a:cubicBezTo>
                  <a:pt x="41" y="50"/>
                  <a:pt x="41" y="50"/>
                  <a:pt x="41" y="50"/>
                </a:cubicBezTo>
                <a:cubicBezTo>
                  <a:pt x="59" y="50"/>
                  <a:pt x="59" y="50"/>
                  <a:pt x="59" y="50"/>
                </a:cubicBezTo>
                <a:cubicBezTo>
                  <a:pt x="63" y="50"/>
                  <a:pt x="67" y="46"/>
                  <a:pt x="67" y="41"/>
                </a:cubicBezTo>
                <a:cubicBezTo>
                  <a:pt x="67" y="9"/>
                  <a:pt x="67" y="9"/>
                  <a:pt x="67" y="9"/>
                </a:cubicBezTo>
                <a:cubicBezTo>
                  <a:pt x="67" y="4"/>
                  <a:pt x="63" y="0"/>
                  <a:pt x="59" y="0"/>
                </a:cubicBezTo>
              </a:path>
            </a:pathLst>
          </a:custGeom>
          <a:solidFill>
            <a:srgbClr val="FFFFFF"/>
          </a:solidFill>
          <a:ln>
            <a:noFill/>
          </a:ln>
          <a:extLst/>
        </p:spPr>
        <p:txBody>
          <a:bodyPr vert="horz" wrap="square" lIns="121888" tIns="60944" rIns="121888" bIns="60944" numCol="1" anchor="t" anchorCtr="0" compatLnSpc="1">
            <a:prstTxWarp prst="textNoShape">
              <a:avLst/>
            </a:prstTxWarp>
          </a:bodyPr>
          <a:lstStyle/>
          <a:p>
            <a:pPr defTabSz="914126"/>
            <a:endParaRPr lang="en-US" sz="2399">
              <a:solidFill>
                <a:prstClr val="white"/>
              </a:solidFill>
            </a:endParaRPr>
          </a:p>
        </p:txBody>
      </p:sp>
      <p:sp>
        <p:nvSpPr>
          <p:cNvPr id="83" name="Freeform 81"/>
          <p:cNvSpPr>
            <a:spLocks noEditPoints="1"/>
          </p:cNvSpPr>
          <p:nvPr/>
        </p:nvSpPr>
        <p:spPr bwMode="black">
          <a:xfrm>
            <a:off x="11323070" y="929015"/>
            <a:ext cx="495379" cy="383520"/>
          </a:xfrm>
          <a:custGeom>
            <a:avLst/>
            <a:gdLst>
              <a:gd name="T0" fmla="*/ 71 w 75"/>
              <a:gd name="T1" fmla="*/ 58 h 58"/>
              <a:gd name="T2" fmla="*/ 4 w 75"/>
              <a:gd name="T3" fmla="*/ 58 h 58"/>
              <a:gd name="T4" fmla="*/ 0 w 75"/>
              <a:gd name="T5" fmla="*/ 54 h 58"/>
              <a:gd name="T6" fmla="*/ 0 w 75"/>
              <a:gd name="T7" fmla="*/ 4 h 58"/>
              <a:gd name="T8" fmla="*/ 4 w 75"/>
              <a:gd name="T9" fmla="*/ 0 h 58"/>
              <a:gd name="T10" fmla="*/ 71 w 75"/>
              <a:gd name="T11" fmla="*/ 0 h 58"/>
              <a:gd name="T12" fmla="*/ 75 w 75"/>
              <a:gd name="T13" fmla="*/ 4 h 58"/>
              <a:gd name="T14" fmla="*/ 75 w 75"/>
              <a:gd name="T15" fmla="*/ 54 h 58"/>
              <a:gd name="T16" fmla="*/ 71 w 75"/>
              <a:gd name="T17" fmla="*/ 58 h 58"/>
              <a:gd name="T18" fmla="*/ 8 w 75"/>
              <a:gd name="T19" fmla="*/ 50 h 58"/>
              <a:gd name="T20" fmla="*/ 67 w 75"/>
              <a:gd name="T21" fmla="*/ 50 h 58"/>
              <a:gd name="T22" fmla="*/ 67 w 75"/>
              <a:gd name="T23" fmla="*/ 16 h 58"/>
              <a:gd name="T24" fmla="*/ 39 w 75"/>
              <a:gd name="T25" fmla="*/ 38 h 58"/>
              <a:gd name="T26" fmla="*/ 35 w 75"/>
              <a:gd name="T27" fmla="*/ 38 h 58"/>
              <a:gd name="T28" fmla="*/ 8 w 75"/>
              <a:gd name="T29" fmla="*/ 17 h 58"/>
              <a:gd name="T30" fmla="*/ 8 w 75"/>
              <a:gd name="T31" fmla="*/ 50 h 58"/>
              <a:gd name="T32" fmla="*/ 9 w 75"/>
              <a:gd name="T33" fmla="*/ 8 h 58"/>
              <a:gd name="T34" fmla="*/ 37 w 75"/>
              <a:gd name="T35" fmla="*/ 30 h 58"/>
              <a:gd name="T36" fmla="*/ 65 w 75"/>
              <a:gd name="T37" fmla="*/ 8 h 58"/>
              <a:gd name="T38" fmla="*/ 9 w 75"/>
              <a:gd name="T39" fmla="*/ 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5" h="58">
                <a:moveTo>
                  <a:pt x="71" y="58"/>
                </a:moveTo>
                <a:cubicBezTo>
                  <a:pt x="4" y="58"/>
                  <a:pt x="4" y="58"/>
                  <a:pt x="4" y="58"/>
                </a:cubicBezTo>
                <a:cubicBezTo>
                  <a:pt x="2" y="58"/>
                  <a:pt x="0" y="56"/>
                  <a:pt x="0" y="54"/>
                </a:cubicBezTo>
                <a:cubicBezTo>
                  <a:pt x="0" y="4"/>
                  <a:pt x="0" y="4"/>
                  <a:pt x="0" y="4"/>
                </a:cubicBezTo>
                <a:cubicBezTo>
                  <a:pt x="0" y="2"/>
                  <a:pt x="2" y="0"/>
                  <a:pt x="4" y="0"/>
                </a:cubicBezTo>
                <a:cubicBezTo>
                  <a:pt x="71" y="0"/>
                  <a:pt x="71" y="0"/>
                  <a:pt x="71" y="0"/>
                </a:cubicBezTo>
                <a:cubicBezTo>
                  <a:pt x="73" y="0"/>
                  <a:pt x="75" y="2"/>
                  <a:pt x="75" y="4"/>
                </a:cubicBezTo>
                <a:cubicBezTo>
                  <a:pt x="75" y="54"/>
                  <a:pt x="75" y="54"/>
                  <a:pt x="75" y="54"/>
                </a:cubicBezTo>
                <a:cubicBezTo>
                  <a:pt x="75" y="56"/>
                  <a:pt x="73" y="58"/>
                  <a:pt x="71" y="58"/>
                </a:cubicBezTo>
                <a:close/>
                <a:moveTo>
                  <a:pt x="8" y="50"/>
                </a:moveTo>
                <a:cubicBezTo>
                  <a:pt x="67" y="50"/>
                  <a:pt x="67" y="50"/>
                  <a:pt x="67" y="50"/>
                </a:cubicBezTo>
                <a:cubicBezTo>
                  <a:pt x="67" y="16"/>
                  <a:pt x="67" y="16"/>
                  <a:pt x="67" y="16"/>
                </a:cubicBezTo>
                <a:cubicBezTo>
                  <a:pt x="39" y="38"/>
                  <a:pt x="39" y="38"/>
                  <a:pt x="39" y="38"/>
                </a:cubicBezTo>
                <a:cubicBezTo>
                  <a:pt x="38" y="39"/>
                  <a:pt x="36" y="39"/>
                  <a:pt x="35" y="38"/>
                </a:cubicBezTo>
                <a:cubicBezTo>
                  <a:pt x="8" y="17"/>
                  <a:pt x="8" y="17"/>
                  <a:pt x="8" y="17"/>
                </a:cubicBezTo>
                <a:lnTo>
                  <a:pt x="8" y="50"/>
                </a:lnTo>
                <a:close/>
                <a:moveTo>
                  <a:pt x="9" y="8"/>
                </a:moveTo>
                <a:cubicBezTo>
                  <a:pt x="37" y="30"/>
                  <a:pt x="37" y="30"/>
                  <a:pt x="37" y="30"/>
                </a:cubicBezTo>
                <a:cubicBezTo>
                  <a:pt x="65" y="8"/>
                  <a:pt x="65" y="8"/>
                  <a:pt x="65" y="8"/>
                </a:cubicBezTo>
                <a:lnTo>
                  <a:pt x="9" y="8"/>
                </a:lnTo>
                <a:close/>
              </a:path>
            </a:pathLst>
          </a:custGeom>
          <a:solidFill>
            <a:srgbClr val="FFFFFF"/>
          </a:solidFill>
          <a:ln>
            <a:noFill/>
          </a:ln>
          <a:extLst/>
        </p:spPr>
        <p:txBody>
          <a:bodyPr vert="horz" wrap="square" lIns="121888" tIns="60944" rIns="121888" bIns="60944" numCol="1" anchor="t" anchorCtr="0" compatLnSpc="1">
            <a:prstTxWarp prst="textNoShape">
              <a:avLst/>
            </a:prstTxWarp>
          </a:bodyPr>
          <a:lstStyle/>
          <a:p>
            <a:pPr defTabSz="914126"/>
            <a:endParaRPr lang="en-US" sz="2399">
              <a:solidFill>
                <a:prstClr val="white"/>
              </a:solidFill>
            </a:endParaRPr>
          </a:p>
        </p:txBody>
      </p:sp>
      <p:sp>
        <p:nvSpPr>
          <p:cNvPr id="84" name="Freeform 116"/>
          <p:cNvSpPr>
            <a:spLocks noEditPoints="1"/>
          </p:cNvSpPr>
          <p:nvPr/>
        </p:nvSpPr>
        <p:spPr bwMode="black">
          <a:xfrm>
            <a:off x="10175241" y="931015"/>
            <a:ext cx="475405" cy="379520"/>
          </a:xfrm>
          <a:custGeom>
            <a:avLst/>
            <a:gdLst>
              <a:gd name="T0" fmla="*/ 50 w 72"/>
              <a:gd name="T1" fmla="*/ 35 h 57"/>
              <a:gd name="T2" fmla="*/ 36 w 72"/>
              <a:gd name="T3" fmla="*/ 21 h 57"/>
              <a:gd name="T4" fmla="*/ 22 w 72"/>
              <a:gd name="T5" fmla="*/ 35 h 57"/>
              <a:gd name="T6" fmla="*/ 36 w 72"/>
              <a:gd name="T7" fmla="*/ 49 h 57"/>
              <a:gd name="T8" fmla="*/ 50 w 72"/>
              <a:gd name="T9" fmla="*/ 35 h 57"/>
              <a:gd name="T10" fmla="*/ 15 w 72"/>
              <a:gd name="T11" fmla="*/ 20 h 57"/>
              <a:gd name="T12" fmla="*/ 12 w 72"/>
              <a:gd name="T13" fmla="*/ 17 h 57"/>
              <a:gd name="T14" fmla="*/ 8 w 72"/>
              <a:gd name="T15" fmla="*/ 20 h 57"/>
              <a:gd name="T16" fmla="*/ 12 w 72"/>
              <a:gd name="T17" fmla="*/ 23 h 57"/>
              <a:gd name="T18" fmla="*/ 15 w 72"/>
              <a:gd name="T19" fmla="*/ 20 h 57"/>
              <a:gd name="T20" fmla="*/ 72 w 72"/>
              <a:gd name="T21" fmla="*/ 18 h 57"/>
              <a:gd name="T22" fmla="*/ 72 w 72"/>
              <a:gd name="T23" fmla="*/ 49 h 57"/>
              <a:gd name="T24" fmla="*/ 63 w 72"/>
              <a:gd name="T25" fmla="*/ 57 h 57"/>
              <a:gd name="T26" fmla="*/ 8 w 72"/>
              <a:gd name="T27" fmla="*/ 57 h 57"/>
              <a:gd name="T28" fmla="*/ 0 w 72"/>
              <a:gd name="T29" fmla="*/ 49 h 57"/>
              <a:gd name="T30" fmla="*/ 0 w 72"/>
              <a:gd name="T31" fmla="*/ 18 h 57"/>
              <a:gd name="T32" fmla="*/ 8 w 72"/>
              <a:gd name="T33" fmla="*/ 9 h 57"/>
              <a:gd name="T34" fmla="*/ 21 w 72"/>
              <a:gd name="T35" fmla="*/ 9 h 57"/>
              <a:gd name="T36" fmla="*/ 23 w 72"/>
              <a:gd name="T37" fmla="*/ 5 h 57"/>
              <a:gd name="T38" fmla="*/ 30 w 72"/>
              <a:gd name="T39" fmla="*/ 0 h 57"/>
              <a:gd name="T40" fmla="*/ 42 w 72"/>
              <a:gd name="T41" fmla="*/ 0 h 57"/>
              <a:gd name="T42" fmla="*/ 49 w 72"/>
              <a:gd name="T43" fmla="*/ 5 h 57"/>
              <a:gd name="T44" fmla="*/ 50 w 72"/>
              <a:gd name="T45" fmla="*/ 9 h 57"/>
              <a:gd name="T46" fmla="*/ 63 w 72"/>
              <a:gd name="T47" fmla="*/ 9 h 57"/>
              <a:gd name="T48" fmla="*/ 72 w 72"/>
              <a:gd name="T49" fmla="*/ 18 h 57"/>
              <a:gd name="T50" fmla="*/ 45 w 72"/>
              <a:gd name="T51" fmla="*/ 35 h 57"/>
              <a:gd name="T52" fmla="*/ 36 w 72"/>
              <a:gd name="T53" fmla="*/ 44 h 57"/>
              <a:gd name="T54" fmla="*/ 27 w 72"/>
              <a:gd name="T55" fmla="*/ 35 h 57"/>
              <a:gd name="T56" fmla="*/ 36 w 72"/>
              <a:gd name="T57" fmla="*/ 26 h 57"/>
              <a:gd name="T58" fmla="*/ 45 w 72"/>
              <a:gd name="T59" fmla="*/ 35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2" h="57">
                <a:moveTo>
                  <a:pt x="50" y="35"/>
                </a:moveTo>
                <a:cubicBezTo>
                  <a:pt x="50" y="27"/>
                  <a:pt x="43" y="21"/>
                  <a:pt x="36" y="21"/>
                </a:cubicBezTo>
                <a:cubicBezTo>
                  <a:pt x="28" y="21"/>
                  <a:pt x="22" y="27"/>
                  <a:pt x="22" y="35"/>
                </a:cubicBezTo>
                <a:cubicBezTo>
                  <a:pt x="22" y="43"/>
                  <a:pt x="28" y="49"/>
                  <a:pt x="36" y="49"/>
                </a:cubicBezTo>
                <a:cubicBezTo>
                  <a:pt x="43" y="49"/>
                  <a:pt x="50" y="43"/>
                  <a:pt x="50" y="35"/>
                </a:cubicBezTo>
                <a:moveTo>
                  <a:pt x="15" y="20"/>
                </a:moveTo>
                <a:cubicBezTo>
                  <a:pt x="15" y="18"/>
                  <a:pt x="13" y="17"/>
                  <a:pt x="12" y="17"/>
                </a:cubicBezTo>
                <a:cubicBezTo>
                  <a:pt x="10" y="17"/>
                  <a:pt x="8" y="18"/>
                  <a:pt x="8" y="20"/>
                </a:cubicBezTo>
                <a:cubicBezTo>
                  <a:pt x="8" y="22"/>
                  <a:pt x="10" y="23"/>
                  <a:pt x="12" y="23"/>
                </a:cubicBezTo>
                <a:cubicBezTo>
                  <a:pt x="13" y="23"/>
                  <a:pt x="15" y="22"/>
                  <a:pt x="15" y="20"/>
                </a:cubicBezTo>
                <a:moveTo>
                  <a:pt x="72" y="18"/>
                </a:moveTo>
                <a:cubicBezTo>
                  <a:pt x="72" y="49"/>
                  <a:pt x="72" y="49"/>
                  <a:pt x="72" y="49"/>
                </a:cubicBezTo>
                <a:cubicBezTo>
                  <a:pt x="72" y="53"/>
                  <a:pt x="68" y="57"/>
                  <a:pt x="63" y="57"/>
                </a:cubicBezTo>
                <a:cubicBezTo>
                  <a:pt x="8" y="57"/>
                  <a:pt x="8" y="57"/>
                  <a:pt x="8" y="57"/>
                </a:cubicBezTo>
                <a:cubicBezTo>
                  <a:pt x="4" y="57"/>
                  <a:pt x="0" y="53"/>
                  <a:pt x="0" y="49"/>
                </a:cubicBezTo>
                <a:cubicBezTo>
                  <a:pt x="0" y="18"/>
                  <a:pt x="0" y="18"/>
                  <a:pt x="0" y="18"/>
                </a:cubicBezTo>
                <a:cubicBezTo>
                  <a:pt x="0" y="13"/>
                  <a:pt x="4" y="9"/>
                  <a:pt x="8" y="9"/>
                </a:cubicBezTo>
                <a:cubicBezTo>
                  <a:pt x="21" y="9"/>
                  <a:pt x="21" y="9"/>
                  <a:pt x="21" y="9"/>
                </a:cubicBezTo>
                <a:cubicBezTo>
                  <a:pt x="23" y="5"/>
                  <a:pt x="23" y="5"/>
                  <a:pt x="23" y="5"/>
                </a:cubicBezTo>
                <a:cubicBezTo>
                  <a:pt x="24" y="2"/>
                  <a:pt x="27" y="0"/>
                  <a:pt x="30" y="0"/>
                </a:cubicBezTo>
                <a:cubicBezTo>
                  <a:pt x="42" y="0"/>
                  <a:pt x="42" y="0"/>
                  <a:pt x="42" y="0"/>
                </a:cubicBezTo>
                <a:cubicBezTo>
                  <a:pt x="45" y="0"/>
                  <a:pt x="48" y="2"/>
                  <a:pt x="49" y="5"/>
                </a:cubicBezTo>
                <a:cubicBezTo>
                  <a:pt x="50" y="9"/>
                  <a:pt x="50" y="9"/>
                  <a:pt x="50" y="9"/>
                </a:cubicBezTo>
                <a:cubicBezTo>
                  <a:pt x="63" y="9"/>
                  <a:pt x="63" y="9"/>
                  <a:pt x="63" y="9"/>
                </a:cubicBezTo>
                <a:cubicBezTo>
                  <a:pt x="68" y="9"/>
                  <a:pt x="72" y="13"/>
                  <a:pt x="72" y="18"/>
                </a:cubicBezTo>
                <a:moveTo>
                  <a:pt x="45" y="35"/>
                </a:moveTo>
                <a:cubicBezTo>
                  <a:pt x="45" y="40"/>
                  <a:pt x="41" y="44"/>
                  <a:pt x="36" y="44"/>
                </a:cubicBezTo>
                <a:cubicBezTo>
                  <a:pt x="31" y="44"/>
                  <a:pt x="27" y="40"/>
                  <a:pt x="27" y="35"/>
                </a:cubicBezTo>
                <a:cubicBezTo>
                  <a:pt x="27" y="30"/>
                  <a:pt x="31" y="26"/>
                  <a:pt x="36" y="26"/>
                </a:cubicBezTo>
                <a:cubicBezTo>
                  <a:pt x="41" y="26"/>
                  <a:pt x="45" y="30"/>
                  <a:pt x="45" y="35"/>
                </a:cubicBezTo>
              </a:path>
            </a:pathLst>
          </a:custGeom>
          <a:solidFill>
            <a:srgbClr val="FFFFFF"/>
          </a:solidFill>
          <a:ln>
            <a:noFill/>
          </a:ln>
          <a:extLst/>
        </p:spPr>
        <p:txBody>
          <a:bodyPr vert="horz" wrap="square" lIns="121888" tIns="60944" rIns="121888" bIns="60944" numCol="1" anchor="t" anchorCtr="0" compatLnSpc="1">
            <a:prstTxWarp prst="textNoShape">
              <a:avLst/>
            </a:prstTxWarp>
          </a:bodyPr>
          <a:lstStyle/>
          <a:p>
            <a:pPr defTabSz="914126"/>
            <a:endParaRPr lang="en-US" sz="2399">
              <a:solidFill>
                <a:prstClr val="white"/>
              </a:solidFill>
            </a:endParaRPr>
          </a:p>
        </p:txBody>
      </p:sp>
      <p:sp>
        <p:nvSpPr>
          <p:cNvPr id="85" name="Freeform 12"/>
          <p:cNvSpPr>
            <a:spLocks noChangeAspect="1"/>
          </p:cNvSpPr>
          <p:nvPr/>
        </p:nvSpPr>
        <p:spPr bwMode="black">
          <a:xfrm>
            <a:off x="7915069" y="867615"/>
            <a:ext cx="364480" cy="506320"/>
          </a:xfrm>
          <a:custGeom>
            <a:avLst/>
            <a:gdLst>
              <a:gd name="T0" fmla="*/ 642 w 811"/>
              <a:gd name="T1" fmla="*/ 692 h 1128"/>
              <a:gd name="T2" fmla="*/ 499 w 811"/>
              <a:gd name="T3" fmla="*/ 758 h 1128"/>
              <a:gd name="T4" fmla="*/ 465 w 811"/>
              <a:gd name="T5" fmla="*/ 735 h 1128"/>
              <a:gd name="T6" fmla="*/ 301 w 811"/>
              <a:gd name="T7" fmla="*/ 382 h 1128"/>
              <a:gd name="T8" fmla="*/ 305 w 811"/>
              <a:gd name="T9" fmla="*/ 341 h 1128"/>
              <a:gd name="T10" fmla="*/ 459 w 811"/>
              <a:gd name="T11" fmla="*/ 269 h 1128"/>
              <a:gd name="T12" fmla="*/ 474 w 811"/>
              <a:gd name="T13" fmla="*/ 232 h 1128"/>
              <a:gd name="T14" fmla="*/ 378 w 811"/>
              <a:gd name="T15" fmla="*/ 19 h 1128"/>
              <a:gd name="T16" fmla="*/ 341 w 811"/>
              <a:gd name="T17" fmla="*/ 0 h 1128"/>
              <a:gd name="T18" fmla="*/ 236 w 811"/>
              <a:gd name="T19" fmla="*/ 28 h 1128"/>
              <a:gd name="T20" fmla="*/ 192 w 811"/>
              <a:gd name="T21" fmla="*/ 49 h 1128"/>
              <a:gd name="T22" fmla="*/ 117 w 811"/>
              <a:gd name="T23" fmla="*/ 543 h 1128"/>
              <a:gd name="T24" fmla="*/ 313 w 811"/>
              <a:gd name="T25" fmla="*/ 932 h 1128"/>
              <a:gd name="T26" fmla="*/ 686 w 811"/>
              <a:gd name="T27" fmla="*/ 1060 h 1128"/>
              <a:gd name="T28" fmla="*/ 730 w 811"/>
              <a:gd name="T29" fmla="*/ 1039 h 1128"/>
              <a:gd name="T30" fmla="*/ 789 w 811"/>
              <a:gd name="T31" fmla="*/ 999 h 1128"/>
              <a:gd name="T32" fmla="*/ 796 w 811"/>
              <a:gd name="T33" fmla="*/ 944 h 1128"/>
              <a:gd name="T34" fmla="*/ 689 w 811"/>
              <a:gd name="T35" fmla="*/ 708 h 1128"/>
              <a:gd name="T36" fmla="*/ 642 w 811"/>
              <a:gd name="T37" fmla="*/ 692 h 1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11" h="1128">
                <a:moveTo>
                  <a:pt x="642" y="692"/>
                </a:moveTo>
                <a:cubicBezTo>
                  <a:pt x="616" y="704"/>
                  <a:pt x="499" y="758"/>
                  <a:pt x="499" y="758"/>
                </a:cubicBezTo>
                <a:cubicBezTo>
                  <a:pt x="488" y="763"/>
                  <a:pt x="473" y="753"/>
                  <a:pt x="465" y="735"/>
                </a:cubicBezTo>
                <a:cubicBezTo>
                  <a:pt x="301" y="382"/>
                  <a:pt x="301" y="382"/>
                  <a:pt x="301" y="382"/>
                </a:cubicBezTo>
                <a:cubicBezTo>
                  <a:pt x="292" y="364"/>
                  <a:pt x="294" y="346"/>
                  <a:pt x="305" y="341"/>
                </a:cubicBezTo>
                <a:cubicBezTo>
                  <a:pt x="305" y="341"/>
                  <a:pt x="441" y="279"/>
                  <a:pt x="459" y="269"/>
                </a:cubicBezTo>
                <a:cubicBezTo>
                  <a:pt x="470" y="264"/>
                  <a:pt x="483" y="251"/>
                  <a:pt x="474" y="232"/>
                </a:cubicBezTo>
                <a:cubicBezTo>
                  <a:pt x="452" y="180"/>
                  <a:pt x="385" y="29"/>
                  <a:pt x="378" y="19"/>
                </a:cubicBezTo>
                <a:cubicBezTo>
                  <a:pt x="369" y="8"/>
                  <a:pt x="363" y="0"/>
                  <a:pt x="341" y="0"/>
                </a:cubicBezTo>
                <a:cubicBezTo>
                  <a:pt x="306" y="0"/>
                  <a:pt x="269" y="13"/>
                  <a:pt x="236" y="28"/>
                </a:cubicBezTo>
                <a:cubicBezTo>
                  <a:pt x="192" y="49"/>
                  <a:pt x="192" y="49"/>
                  <a:pt x="192" y="49"/>
                </a:cubicBezTo>
                <a:cubicBezTo>
                  <a:pt x="0" y="158"/>
                  <a:pt x="62" y="427"/>
                  <a:pt x="117" y="543"/>
                </a:cubicBezTo>
                <a:cubicBezTo>
                  <a:pt x="173" y="662"/>
                  <a:pt x="313" y="932"/>
                  <a:pt x="313" y="932"/>
                </a:cubicBezTo>
                <a:cubicBezTo>
                  <a:pt x="381" y="1070"/>
                  <a:pt x="547" y="1128"/>
                  <a:pt x="686" y="1060"/>
                </a:cubicBezTo>
                <a:cubicBezTo>
                  <a:pt x="730" y="1039"/>
                  <a:pt x="730" y="1039"/>
                  <a:pt x="730" y="1039"/>
                </a:cubicBezTo>
                <a:cubicBezTo>
                  <a:pt x="756" y="1026"/>
                  <a:pt x="769" y="1018"/>
                  <a:pt x="789" y="999"/>
                </a:cubicBezTo>
                <a:cubicBezTo>
                  <a:pt x="795" y="994"/>
                  <a:pt x="811" y="977"/>
                  <a:pt x="796" y="944"/>
                </a:cubicBezTo>
                <a:cubicBezTo>
                  <a:pt x="767" y="880"/>
                  <a:pt x="698" y="726"/>
                  <a:pt x="689" y="708"/>
                </a:cubicBezTo>
                <a:cubicBezTo>
                  <a:pt x="680" y="693"/>
                  <a:pt x="661" y="684"/>
                  <a:pt x="642" y="692"/>
                </a:cubicBezTo>
                <a:close/>
              </a:path>
            </a:pathLst>
          </a:custGeom>
          <a:solidFill>
            <a:srgbClr val="FFFFFF"/>
          </a:solidFill>
          <a:ln>
            <a:noFill/>
          </a:ln>
          <a:extLst/>
        </p:spPr>
        <p:txBody>
          <a:bodyPr vert="horz" wrap="square" lIns="109711" tIns="54857" rIns="109711" bIns="54857" numCol="1" anchor="t" anchorCtr="0" compatLnSpc="1">
            <a:prstTxWarp prst="textNoShape">
              <a:avLst/>
            </a:prstTxWarp>
          </a:bodyPr>
          <a:lstStyle/>
          <a:p>
            <a:pPr defTabSz="914126"/>
            <a:endParaRPr lang="en-US" sz="2132">
              <a:solidFill>
                <a:prstClr val="white"/>
              </a:solidFill>
            </a:endParaRPr>
          </a:p>
        </p:txBody>
      </p:sp>
      <p:sp>
        <p:nvSpPr>
          <p:cNvPr id="86" name="Freeform 104"/>
          <p:cNvSpPr>
            <a:spLocks noEditPoints="1"/>
          </p:cNvSpPr>
          <p:nvPr/>
        </p:nvSpPr>
        <p:spPr bwMode="black">
          <a:xfrm>
            <a:off x="10146897" y="3170364"/>
            <a:ext cx="532095" cy="532095"/>
          </a:xfrm>
          <a:custGeom>
            <a:avLst/>
            <a:gdLst>
              <a:gd name="T0" fmla="*/ 37 w 61"/>
              <a:gd name="T1" fmla="*/ 43 h 61"/>
              <a:gd name="T2" fmla="*/ 18 w 61"/>
              <a:gd name="T3" fmla="*/ 37 h 61"/>
              <a:gd name="T4" fmla="*/ 24 w 61"/>
              <a:gd name="T5" fmla="*/ 18 h 61"/>
              <a:gd name="T6" fmla="*/ 43 w 61"/>
              <a:gd name="T7" fmla="*/ 24 h 61"/>
              <a:gd name="T8" fmla="*/ 37 w 61"/>
              <a:gd name="T9" fmla="*/ 43 h 61"/>
              <a:gd name="T10" fmla="*/ 61 w 61"/>
              <a:gd name="T11" fmla="*/ 28 h 61"/>
              <a:gd name="T12" fmla="*/ 58 w 61"/>
              <a:gd name="T13" fmla="*/ 18 h 61"/>
              <a:gd name="T14" fmla="*/ 50 w 61"/>
              <a:gd name="T15" fmla="*/ 19 h 61"/>
              <a:gd name="T16" fmla="*/ 47 w 61"/>
              <a:gd name="T17" fmla="*/ 15 h 61"/>
              <a:gd name="T18" fmla="*/ 50 w 61"/>
              <a:gd name="T19" fmla="*/ 7 h 61"/>
              <a:gd name="T20" fmla="*/ 41 w 61"/>
              <a:gd name="T21" fmla="*/ 2 h 61"/>
              <a:gd name="T22" fmla="*/ 36 w 61"/>
              <a:gd name="T23" fmla="*/ 9 h 61"/>
              <a:gd name="T24" fmla="*/ 30 w 61"/>
              <a:gd name="T25" fmla="*/ 8 h 61"/>
              <a:gd name="T26" fmla="*/ 27 w 61"/>
              <a:gd name="T27" fmla="*/ 0 h 61"/>
              <a:gd name="T28" fmla="*/ 17 w 61"/>
              <a:gd name="T29" fmla="*/ 3 h 61"/>
              <a:gd name="T30" fmla="*/ 18 w 61"/>
              <a:gd name="T31" fmla="*/ 11 h 61"/>
              <a:gd name="T32" fmla="*/ 15 w 61"/>
              <a:gd name="T33" fmla="*/ 14 h 61"/>
              <a:gd name="T34" fmla="*/ 7 w 61"/>
              <a:gd name="T35" fmla="*/ 11 h 61"/>
              <a:gd name="T36" fmla="*/ 2 w 61"/>
              <a:gd name="T37" fmla="*/ 20 h 61"/>
              <a:gd name="T38" fmla="*/ 8 w 61"/>
              <a:gd name="T39" fmla="*/ 25 h 61"/>
              <a:gd name="T40" fmla="*/ 7 w 61"/>
              <a:gd name="T41" fmla="*/ 30 h 61"/>
              <a:gd name="T42" fmla="*/ 0 w 61"/>
              <a:gd name="T43" fmla="*/ 33 h 61"/>
              <a:gd name="T44" fmla="*/ 2 w 61"/>
              <a:gd name="T45" fmla="*/ 43 h 61"/>
              <a:gd name="T46" fmla="*/ 11 w 61"/>
              <a:gd name="T47" fmla="*/ 42 h 61"/>
              <a:gd name="T48" fmla="*/ 14 w 61"/>
              <a:gd name="T49" fmla="*/ 47 h 61"/>
              <a:gd name="T50" fmla="*/ 11 w 61"/>
              <a:gd name="T51" fmla="*/ 54 h 61"/>
              <a:gd name="T52" fmla="*/ 20 w 61"/>
              <a:gd name="T53" fmla="*/ 59 h 61"/>
              <a:gd name="T54" fmla="*/ 25 w 61"/>
              <a:gd name="T55" fmla="*/ 53 h 61"/>
              <a:gd name="T56" fmla="*/ 30 w 61"/>
              <a:gd name="T57" fmla="*/ 53 h 61"/>
              <a:gd name="T58" fmla="*/ 33 w 61"/>
              <a:gd name="T59" fmla="*/ 61 h 61"/>
              <a:gd name="T60" fmla="*/ 43 w 61"/>
              <a:gd name="T61" fmla="*/ 58 h 61"/>
              <a:gd name="T62" fmla="*/ 42 w 61"/>
              <a:gd name="T63" fmla="*/ 50 h 61"/>
              <a:gd name="T64" fmla="*/ 46 w 61"/>
              <a:gd name="T65" fmla="*/ 47 h 61"/>
              <a:gd name="T66" fmla="*/ 54 w 61"/>
              <a:gd name="T67" fmla="*/ 50 h 61"/>
              <a:gd name="T68" fmla="*/ 59 w 61"/>
              <a:gd name="T69" fmla="*/ 41 h 61"/>
              <a:gd name="T70" fmla="*/ 52 w 61"/>
              <a:gd name="T71" fmla="*/ 36 h 61"/>
              <a:gd name="T72" fmla="*/ 53 w 61"/>
              <a:gd name="T73" fmla="*/ 31 h 61"/>
              <a:gd name="T74" fmla="*/ 61 w 61"/>
              <a:gd name="T75" fmla="*/ 28 h 61"/>
              <a:gd name="T76" fmla="*/ 28 w 61"/>
              <a:gd name="T77" fmla="*/ 26 h 61"/>
              <a:gd name="T78" fmla="*/ 26 w 61"/>
              <a:gd name="T79" fmla="*/ 33 h 61"/>
              <a:gd name="T80" fmla="*/ 33 w 61"/>
              <a:gd name="T81" fmla="*/ 35 h 61"/>
              <a:gd name="T82" fmla="*/ 35 w 61"/>
              <a:gd name="T83" fmla="*/ 28 h 61"/>
              <a:gd name="T84" fmla="*/ 28 w 61"/>
              <a:gd name="T85" fmla="*/ 26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1" h="61">
                <a:moveTo>
                  <a:pt x="37" y="43"/>
                </a:moveTo>
                <a:cubicBezTo>
                  <a:pt x="30" y="47"/>
                  <a:pt x="21" y="44"/>
                  <a:pt x="18" y="37"/>
                </a:cubicBezTo>
                <a:cubicBezTo>
                  <a:pt x="14" y="30"/>
                  <a:pt x="17" y="21"/>
                  <a:pt x="24" y="18"/>
                </a:cubicBezTo>
                <a:cubicBezTo>
                  <a:pt x="31" y="14"/>
                  <a:pt x="39" y="17"/>
                  <a:pt x="43" y="24"/>
                </a:cubicBezTo>
                <a:cubicBezTo>
                  <a:pt x="47" y="31"/>
                  <a:pt x="44" y="40"/>
                  <a:pt x="37" y="43"/>
                </a:cubicBezTo>
                <a:moveTo>
                  <a:pt x="61" y="28"/>
                </a:moveTo>
                <a:cubicBezTo>
                  <a:pt x="58" y="18"/>
                  <a:pt x="58" y="18"/>
                  <a:pt x="58" y="18"/>
                </a:cubicBezTo>
                <a:cubicBezTo>
                  <a:pt x="50" y="19"/>
                  <a:pt x="50" y="19"/>
                  <a:pt x="50" y="19"/>
                </a:cubicBezTo>
                <a:cubicBezTo>
                  <a:pt x="49" y="17"/>
                  <a:pt x="48" y="16"/>
                  <a:pt x="47" y="15"/>
                </a:cubicBezTo>
                <a:cubicBezTo>
                  <a:pt x="50" y="7"/>
                  <a:pt x="50" y="7"/>
                  <a:pt x="50" y="7"/>
                </a:cubicBezTo>
                <a:cubicBezTo>
                  <a:pt x="41" y="2"/>
                  <a:pt x="41" y="2"/>
                  <a:pt x="41" y="2"/>
                </a:cubicBezTo>
                <a:cubicBezTo>
                  <a:pt x="36" y="9"/>
                  <a:pt x="36" y="9"/>
                  <a:pt x="36" y="9"/>
                </a:cubicBezTo>
                <a:cubicBezTo>
                  <a:pt x="34" y="8"/>
                  <a:pt x="32" y="8"/>
                  <a:pt x="30" y="8"/>
                </a:cubicBezTo>
                <a:cubicBezTo>
                  <a:pt x="27" y="0"/>
                  <a:pt x="27" y="0"/>
                  <a:pt x="27" y="0"/>
                </a:cubicBezTo>
                <a:cubicBezTo>
                  <a:pt x="17" y="3"/>
                  <a:pt x="17" y="3"/>
                  <a:pt x="17" y="3"/>
                </a:cubicBezTo>
                <a:cubicBezTo>
                  <a:pt x="18" y="11"/>
                  <a:pt x="18" y="11"/>
                  <a:pt x="18" y="11"/>
                </a:cubicBezTo>
                <a:cubicBezTo>
                  <a:pt x="17" y="12"/>
                  <a:pt x="16" y="13"/>
                  <a:pt x="15" y="14"/>
                </a:cubicBezTo>
                <a:cubicBezTo>
                  <a:pt x="7" y="11"/>
                  <a:pt x="7" y="11"/>
                  <a:pt x="7" y="11"/>
                </a:cubicBezTo>
                <a:cubicBezTo>
                  <a:pt x="2" y="20"/>
                  <a:pt x="2" y="20"/>
                  <a:pt x="2" y="20"/>
                </a:cubicBezTo>
                <a:cubicBezTo>
                  <a:pt x="8" y="25"/>
                  <a:pt x="8" y="25"/>
                  <a:pt x="8" y="25"/>
                </a:cubicBezTo>
                <a:cubicBezTo>
                  <a:pt x="8" y="27"/>
                  <a:pt x="7" y="28"/>
                  <a:pt x="7" y="30"/>
                </a:cubicBezTo>
                <a:cubicBezTo>
                  <a:pt x="0" y="33"/>
                  <a:pt x="0" y="33"/>
                  <a:pt x="0" y="33"/>
                </a:cubicBezTo>
                <a:cubicBezTo>
                  <a:pt x="2" y="43"/>
                  <a:pt x="2" y="43"/>
                  <a:pt x="2" y="43"/>
                </a:cubicBezTo>
                <a:cubicBezTo>
                  <a:pt x="11" y="42"/>
                  <a:pt x="11" y="42"/>
                  <a:pt x="11" y="42"/>
                </a:cubicBezTo>
                <a:cubicBezTo>
                  <a:pt x="12" y="44"/>
                  <a:pt x="13" y="45"/>
                  <a:pt x="14" y="47"/>
                </a:cubicBezTo>
                <a:cubicBezTo>
                  <a:pt x="11" y="54"/>
                  <a:pt x="11" y="54"/>
                  <a:pt x="11" y="54"/>
                </a:cubicBezTo>
                <a:cubicBezTo>
                  <a:pt x="20" y="59"/>
                  <a:pt x="20" y="59"/>
                  <a:pt x="20" y="59"/>
                </a:cubicBezTo>
                <a:cubicBezTo>
                  <a:pt x="25" y="53"/>
                  <a:pt x="25" y="53"/>
                  <a:pt x="25" y="53"/>
                </a:cubicBezTo>
                <a:cubicBezTo>
                  <a:pt x="26" y="53"/>
                  <a:pt x="28" y="53"/>
                  <a:pt x="30" y="53"/>
                </a:cubicBezTo>
                <a:cubicBezTo>
                  <a:pt x="33" y="61"/>
                  <a:pt x="33" y="61"/>
                  <a:pt x="33" y="61"/>
                </a:cubicBezTo>
                <a:cubicBezTo>
                  <a:pt x="43" y="58"/>
                  <a:pt x="43" y="58"/>
                  <a:pt x="43" y="58"/>
                </a:cubicBezTo>
                <a:cubicBezTo>
                  <a:pt x="42" y="50"/>
                  <a:pt x="42" y="50"/>
                  <a:pt x="42" y="50"/>
                </a:cubicBezTo>
                <a:cubicBezTo>
                  <a:pt x="44" y="49"/>
                  <a:pt x="45" y="48"/>
                  <a:pt x="46" y="47"/>
                </a:cubicBezTo>
                <a:cubicBezTo>
                  <a:pt x="54" y="50"/>
                  <a:pt x="54" y="50"/>
                  <a:pt x="54" y="50"/>
                </a:cubicBezTo>
                <a:cubicBezTo>
                  <a:pt x="59" y="41"/>
                  <a:pt x="59" y="41"/>
                  <a:pt x="59" y="41"/>
                </a:cubicBezTo>
                <a:cubicBezTo>
                  <a:pt x="52" y="36"/>
                  <a:pt x="52" y="36"/>
                  <a:pt x="52" y="36"/>
                </a:cubicBezTo>
                <a:cubicBezTo>
                  <a:pt x="53" y="34"/>
                  <a:pt x="53" y="33"/>
                  <a:pt x="53" y="31"/>
                </a:cubicBezTo>
                <a:lnTo>
                  <a:pt x="61" y="28"/>
                </a:lnTo>
                <a:close/>
                <a:moveTo>
                  <a:pt x="28" y="26"/>
                </a:moveTo>
                <a:cubicBezTo>
                  <a:pt x="25" y="27"/>
                  <a:pt x="24" y="30"/>
                  <a:pt x="26" y="33"/>
                </a:cubicBezTo>
                <a:cubicBezTo>
                  <a:pt x="27" y="35"/>
                  <a:pt x="30" y="36"/>
                  <a:pt x="33" y="35"/>
                </a:cubicBezTo>
                <a:cubicBezTo>
                  <a:pt x="35" y="34"/>
                  <a:pt x="36" y="31"/>
                  <a:pt x="35" y="28"/>
                </a:cubicBezTo>
                <a:cubicBezTo>
                  <a:pt x="34" y="26"/>
                  <a:pt x="31" y="25"/>
                  <a:pt x="28" y="26"/>
                </a:cubicBezTo>
                <a:close/>
              </a:path>
            </a:pathLst>
          </a:custGeom>
          <a:solidFill>
            <a:srgbClr val="FFFFFF"/>
          </a:solidFill>
          <a:ln>
            <a:noFill/>
          </a:ln>
          <a:extLst/>
        </p:spPr>
        <p:txBody>
          <a:bodyPr vert="horz" wrap="square" lIns="121888" tIns="60944" rIns="121888" bIns="60944" numCol="1" anchor="t" anchorCtr="0" compatLnSpc="1">
            <a:prstTxWarp prst="textNoShape">
              <a:avLst/>
            </a:prstTxWarp>
          </a:bodyPr>
          <a:lstStyle/>
          <a:p>
            <a:pPr defTabSz="914126"/>
            <a:endParaRPr lang="en-US" sz="2399">
              <a:solidFill>
                <a:prstClr val="white"/>
              </a:solidFill>
            </a:endParaRPr>
          </a:p>
        </p:txBody>
      </p:sp>
      <p:sp>
        <p:nvSpPr>
          <p:cNvPr id="87" name="Freeform 108"/>
          <p:cNvSpPr>
            <a:spLocks noEditPoints="1"/>
          </p:cNvSpPr>
          <p:nvPr/>
        </p:nvSpPr>
        <p:spPr bwMode="black">
          <a:xfrm>
            <a:off x="11341047" y="2020920"/>
            <a:ext cx="459424" cy="515349"/>
          </a:xfrm>
          <a:custGeom>
            <a:avLst/>
            <a:gdLst>
              <a:gd name="T0" fmla="*/ 29 w 70"/>
              <a:gd name="T1" fmla="*/ 9 h 78"/>
              <a:gd name="T2" fmla="*/ 9 w 70"/>
              <a:gd name="T3" fmla="*/ 6 h 78"/>
              <a:gd name="T4" fmla="*/ 5 w 70"/>
              <a:gd name="T5" fmla="*/ 26 h 78"/>
              <a:gd name="T6" fmla="*/ 29 w 70"/>
              <a:gd name="T7" fmla="*/ 9 h 78"/>
              <a:gd name="T8" fmla="*/ 50 w 70"/>
              <a:gd name="T9" fmla="*/ 49 h 78"/>
              <a:gd name="T10" fmla="*/ 54 w 70"/>
              <a:gd name="T11" fmla="*/ 46 h 78"/>
              <a:gd name="T12" fmla="*/ 50 w 70"/>
              <a:gd name="T13" fmla="*/ 42 h 78"/>
              <a:gd name="T14" fmla="*/ 40 w 70"/>
              <a:gd name="T15" fmla="*/ 42 h 78"/>
              <a:gd name="T16" fmla="*/ 40 w 70"/>
              <a:gd name="T17" fmla="*/ 29 h 78"/>
              <a:gd name="T18" fmla="*/ 36 w 70"/>
              <a:gd name="T19" fmla="*/ 25 h 78"/>
              <a:gd name="T20" fmla="*/ 33 w 70"/>
              <a:gd name="T21" fmla="*/ 29 h 78"/>
              <a:gd name="T22" fmla="*/ 33 w 70"/>
              <a:gd name="T23" fmla="*/ 46 h 78"/>
              <a:gd name="T24" fmla="*/ 36 w 70"/>
              <a:gd name="T25" fmla="*/ 49 h 78"/>
              <a:gd name="T26" fmla="*/ 50 w 70"/>
              <a:gd name="T27" fmla="*/ 49 h 78"/>
              <a:gd name="T28" fmla="*/ 36 w 70"/>
              <a:gd name="T29" fmla="*/ 20 h 78"/>
              <a:gd name="T30" fmla="*/ 62 w 70"/>
              <a:gd name="T31" fmla="*/ 46 h 78"/>
              <a:gd name="T32" fmla="*/ 36 w 70"/>
              <a:gd name="T33" fmla="*/ 71 h 78"/>
              <a:gd name="T34" fmla="*/ 11 w 70"/>
              <a:gd name="T35" fmla="*/ 46 h 78"/>
              <a:gd name="T36" fmla="*/ 36 w 70"/>
              <a:gd name="T37" fmla="*/ 20 h 78"/>
              <a:gd name="T38" fmla="*/ 36 w 70"/>
              <a:gd name="T39" fmla="*/ 78 h 78"/>
              <a:gd name="T40" fmla="*/ 69 w 70"/>
              <a:gd name="T41" fmla="*/ 46 h 78"/>
              <a:gd name="T42" fmla="*/ 36 w 70"/>
              <a:gd name="T43" fmla="*/ 13 h 78"/>
              <a:gd name="T44" fmla="*/ 4 w 70"/>
              <a:gd name="T45" fmla="*/ 46 h 78"/>
              <a:gd name="T46" fmla="*/ 36 w 70"/>
              <a:gd name="T47" fmla="*/ 78 h 78"/>
              <a:gd name="T48" fmla="*/ 42 w 70"/>
              <a:gd name="T49" fmla="*/ 9 h 78"/>
              <a:gd name="T50" fmla="*/ 62 w 70"/>
              <a:gd name="T51" fmla="*/ 6 h 78"/>
              <a:gd name="T52" fmla="*/ 67 w 70"/>
              <a:gd name="T53" fmla="*/ 24 h 78"/>
              <a:gd name="T54" fmla="*/ 42 w 70"/>
              <a:gd name="T55" fmla="*/ 9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0" h="78">
                <a:moveTo>
                  <a:pt x="29" y="9"/>
                </a:moveTo>
                <a:cubicBezTo>
                  <a:pt x="24" y="3"/>
                  <a:pt x="17" y="0"/>
                  <a:pt x="9" y="6"/>
                </a:cubicBezTo>
                <a:cubicBezTo>
                  <a:pt x="0" y="11"/>
                  <a:pt x="0" y="19"/>
                  <a:pt x="5" y="26"/>
                </a:cubicBezTo>
                <a:cubicBezTo>
                  <a:pt x="10" y="17"/>
                  <a:pt x="19" y="11"/>
                  <a:pt x="29" y="9"/>
                </a:cubicBezTo>
                <a:moveTo>
                  <a:pt x="50" y="49"/>
                </a:moveTo>
                <a:cubicBezTo>
                  <a:pt x="52" y="49"/>
                  <a:pt x="54" y="48"/>
                  <a:pt x="54" y="46"/>
                </a:cubicBezTo>
                <a:cubicBezTo>
                  <a:pt x="54" y="44"/>
                  <a:pt x="52" y="42"/>
                  <a:pt x="50" y="42"/>
                </a:cubicBezTo>
                <a:cubicBezTo>
                  <a:pt x="40" y="42"/>
                  <a:pt x="40" y="42"/>
                  <a:pt x="40" y="42"/>
                </a:cubicBezTo>
                <a:cubicBezTo>
                  <a:pt x="40" y="29"/>
                  <a:pt x="40" y="29"/>
                  <a:pt x="40" y="29"/>
                </a:cubicBezTo>
                <a:cubicBezTo>
                  <a:pt x="40" y="27"/>
                  <a:pt x="38" y="25"/>
                  <a:pt x="36" y="25"/>
                </a:cubicBezTo>
                <a:cubicBezTo>
                  <a:pt x="34" y="25"/>
                  <a:pt x="33" y="27"/>
                  <a:pt x="33" y="29"/>
                </a:cubicBezTo>
                <a:cubicBezTo>
                  <a:pt x="33" y="46"/>
                  <a:pt x="33" y="46"/>
                  <a:pt x="33" y="46"/>
                </a:cubicBezTo>
                <a:cubicBezTo>
                  <a:pt x="33" y="48"/>
                  <a:pt x="34" y="49"/>
                  <a:pt x="36" y="49"/>
                </a:cubicBezTo>
                <a:lnTo>
                  <a:pt x="50" y="49"/>
                </a:lnTo>
                <a:close/>
                <a:moveTo>
                  <a:pt x="36" y="20"/>
                </a:moveTo>
                <a:cubicBezTo>
                  <a:pt x="50" y="20"/>
                  <a:pt x="62" y="32"/>
                  <a:pt x="62" y="46"/>
                </a:cubicBezTo>
                <a:cubicBezTo>
                  <a:pt x="62" y="60"/>
                  <a:pt x="50" y="71"/>
                  <a:pt x="36" y="71"/>
                </a:cubicBezTo>
                <a:cubicBezTo>
                  <a:pt x="22" y="71"/>
                  <a:pt x="11" y="60"/>
                  <a:pt x="11" y="46"/>
                </a:cubicBezTo>
                <a:cubicBezTo>
                  <a:pt x="11" y="32"/>
                  <a:pt x="22" y="20"/>
                  <a:pt x="36" y="20"/>
                </a:cubicBezTo>
                <a:moveTo>
                  <a:pt x="36" y="78"/>
                </a:moveTo>
                <a:cubicBezTo>
                  <a:pt x="54" y="78"/>
                  <a:pt x="69" y="64"/>
                  <a:pt x="69" y="46"/>
                </a:cubicBezTo>
                <a:cubicBezTo>
                  <a:pt x="69" y="28"/>
                  <a:pt x="54" y="13"/>
                  <a:pt x="36" y="13"/>
                </a:cubicBezTo>
                <a:cubicBezTo>
                  <a:pt x="18" y="13"/>
                  <a:pt x="4" y="28"/>
                  <a:pt x="4" y="46"/>
                </a:cubicBezTo>
                <a:cubicBezTo>
                  <a:pt x="4" y="64"/>
                  <a:pt x="18" y="78"/>
                  <a:pt x="36" y="78"/>
                </a:cubicBezTo>
                <a:moveTo>
                  <a:pt x="42" y="9"/>
                </a:moveTo>
                <a:cubicBezTo>
                  <a:pt x="47" y="3"/>
                  <a:pt x="54" y="0"/>
                  <a:pt x="62" y="6"/>
                </a:cubicBezTo>
                <a:cubicBezTo>
                  <a:pt x="70" y="11"/>
                  <a:pt x="70" y="18"/>
                  <a:pt x="67" y="24"/>
                </a:cubicBezTo>
                <a:cubicBezTo>
                  <a:pt x="61" y="16"/>
                  <a:pt x="52" y="10"/>
                  <a:pt x="42" y="9"/>
                </a:cubicBezTo>
              </a:path>
            </a:pathLst>
          </a:custGeom>
          <a:solidFill>
            <a:srgbClr val="FFFFFF"/>
          </a:solidFill>
          <a:ln>
            <a:noFill/>
          </a:ln>
          <a:extLst/>
        </p:spPr>
        <p:txBody>
          <a:bodyPr vert="horz" wrap="square" lIns="121888" tIns="60944" rIns="121888" bIns="60944" numCol="1" anchor="t" anchorCtr="0" compatLnSpc="1">
            <a:prstTxWarp prst="textNoShape">
              <a:avLst/>
            </a:prstTxWarp>
          </a:bodyPr>
          <a:lstStyle/>
          <a:p>
            <a:pPr defTabSz="914126"/>
            <a:endParaRPr lang="en-US" sz="2399">
              <a:solidFill>
                <a:prstClr val="white"/>
              </a:solidFill>
            </a:endParaRPr>
          </a:p>
        </p:txBody>
      </p:sp>
      <p:sp>
        <p:nvSpPr>
          <p:cNvPr id="88" name="Freeform 166"/>
          <p:cNvSpPr>
            <a:spLocks noEditPoints="1"/>
          </p:cNvSpPr>
          <p:nvPr/>
        </p:nvSpPr>
        <p:spPr bwMode="black">
          <a:xfrm>
            <a:off x="10146897" y="2020920"/>
            <a:ext cx="532095" cy="515349"/>
          </a:xfrm>
          <a:custGeom>
            <a:avLst/>
            <a:gdLst>
              <a:gd name="T0" fmla="*/ 511 w 538"/>
              <a:gd name="T1" fmla="*/ 164 h 521"/>
              <a:gd name="T2" fmla="*/ 509 w 538"/>
              <a:gd name="T3" fmla="*/ 31 h 521"/>
              <a:gd name="T4" fmla="*/ 322 w 538"/>
              <a:gd name="T5" fmla="*/ 47 h 521"/>
              <a:gd name="T6" fmla="*/ 312 w 538"/>
              <a:gd name="T7" fmla="*/ 46 h 521"/>
              <a:gd name="T8" fmla="*/ 160 w 538"/>
              <a:gd name="T9" fmla="*/ 104 h 521"/>
              <a:gd name="T10" fmla="*/ 89 w 538"/>
              <a:gd name="T11" fmla="*/ 222 h 521"/>
              <a:gd name="T12" fmla="*/ 192 w 538"/>
              <a:gd name="T13" fmla="*/ 132 h 521"/>
              <a:gd name="T14" fmla="*/ 206 w 538"/>
              <a:gd name="T15" fmla="*/ 125 h 521"/>
              <a:gd name="T16" fmla="*/ 176 w 538"/>
              <a:gd name="T17" fmla="*/ 153 h 521"/>
              <a:gd name="T18" fmla="*/ 50 w 538"/>
              <a:gd name="T19" fmla="*/ 488 h 521"/>
              <a:gd name="T20" fmla="*/ 213 w 538"/>
              <a:gd name="T21" fmla="*/ 475 h 521"/>
              <a:gd name="T22" fmla="*/ 312 w 538"/>
              <a:gd name="T23" fmla="*/ 496 h 521"/>
              <a:gd name="T24" fmla="*/ 441 w 538"/>
              <a:gd name="T25" fmla="*/ 458 h 521"/>
              <a:gd name="T26" fmla="*/ 526 w 538"/>
              <a:gd name="T27" fmla="*/ 348 h 521"/>
              <a:gd name="T28" fmla="*/ 403 w 538"/>
              <a:gd name="T29" fmla="*/ 348 h 521"/>
              <a:gd name="T30" fmla="*/ 313 w 538"/>
              <a:gd name="T31" fmla="*/ 399 h 521"/>
              <a:gd name="T32" fmla="*/ 215 w 538"/>
              <a:gd name="T33" fmla="*/ 304 h 521"/>
              <a:gd name="T34" fmla="*/ 215 w 538"/>
              <a:gd name="T35" fmla="*/ 302 h 521"/>
              <a:gd name="T36" fmla="*/ 214 w 538"/>
              <a:gd name="T37" fmla="*/ 299 h 521"/>
              <a:gd name="T38" fmla="*/ 217 w 538"/>
              <a:gd name="T39" fmla="*/ 299 h 521"/>
              <a:gd name="T40" fmla="*/ 535 w 538"/>
              <a:gd name="T41" fmla="*/ 299 h 521"/>
              <a:gd name="T42" fmla="*/ 535 w 538"/>
              <a:gd name="T43" fmla="*/ 294 h 521"/>
              <a:gd name="T44" fmla="*/ 537 w 538"/>
              <a:gd name="T45" fmla="*/ 270 h 521"/>
              <a:gd name="T46" fmla="*/ 511 w 538"/>
              <a:gd name="T47" fmla="*/ 164 h 521"/>
              <a:gd name="T48" fmla="*/ 85 w 538"/>
              <a:gd name="T49" fmla="*/ 479 h 521"/>
              <a:gd name="T50" fmla="*/ 98 w 538"/>
              <a:gd name="T51" fmla="*/ 346 h 521"/>
              <a:gd name="T52" fmla="*/ 166 w 538"/>
              <a:gd name="T53" fmla="*/ 446 h 521"/>
              <a:gd name="T54" fmla="*/ 197 w 538"/>
              <a:gd name="T55" fmla="*/ 467 h 521"/>
              <a:gd name="T56" fmla="*/ 85 w 538"/>
              <a:gd name="T57" fmla="*/ 479 h 521"/>
              <a:gd name="T58" fmla="*/ 204 w 538"/>
              <a:gd name="T59" fmla="*/ 471 h 521"/>
              <a:gd name="T60" fmla="*/ 205 w 538"/>
              <a:gd name="T61" fmla="*/ 472 h 521"/>
              <a:gd name="T62" fmla="*/ 204 w 538"/>
              <a:gd name="T63" fmla="*/ 471 h 521"/>
              <a:gd name="T64" fmla="*/ 409 w 538"/>
              <a:gd name="T65" fmla="*/ 239 h 521"/>
              <a:gd name="T66" fmla="*/ 217 w 538"/>
              <a:gd name="T67" fmla="*/ 239 h 521"/>
              <a:gd name="T68" fmla="*/ 215 w 538"/>
              <a:gd name="T69" fmla="*/ 239 h 521"/>
              <a:gd name="T70" fmla="*/ 215 w 538"/>
              <a:gd name="T71" fmla="*/ 237 h 521"/>
              <a:gd name="T72" fmla="*/ 316 w 538"/>
              <a:gd name="T73" fmla="*/ 146 h 521"/>
              <a:gd name="T74" fmla="*/ 411 w 538"/>
              <a:gd name="T75" fmla="*/ 237 h 521"/>
              <a:gd name="T76" fmla="*/ 411 w 538"/>
              <a:gd name="T77" fmla="*/ 239 h 521"/>
              <a:gd name="T78" fmla="*/ 409 w 538"/>
              <a:gd name="T79" fmla="*/ 239 h 521"/>
              <a:gd name="T80" fmla="*/ 468 w 538"/>
              <a:gd name="T81" fmla="*/ 108 h 521"/>
              <a:gd name="T82" fmla="*/ 392 w 538"/>
              <a:gd name="T83" fmla="*/ 61 h 521"/>
              <a:gd name="T84" fmla="*/ 507 w 538"/>
              <a:gd name="T85" fmla="*/ 57 h 521"/>
              <a:gd name="T86" fmla="*/ 504 w 538"/>
              <a:gd name="T87" fmla="*/ 152 h 521"/>
              <a:gd name="T88" fmla="*/ 504 w 538"/>
              <a:gd name="T89" fmla="*/ 152 h 521"/>
              <a:gd name="T90" fmla="*/ 468 w 538"/>
              <a:gd name="T91" fmla="*/ 108 h 521"/>
              <a:gd name="T92" fmla="*/ 508 w 538"/>
              <a:gd name="T93" fmla="*/ 158 h 521"/>
              <a:gd name="T94" fmla="*/ 508 w 538"/>
              <a:gd name="T95" fmla="*/ 158 h 521"/>
              <a:gd name="T96" fmla="*/ 508 w 538"/>
              <a:gd name="T97" fmla="*/ 158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38" h="521">
                <a:moveTo>
                  <a:pt x="511" y="164"/>
                </a:moveTo>
                <a:cubicBezTo>
                  <a:pt x="536" y="107"/>
                  <a:pt x="538" y="60"/>
                  <a:pt x="509" y="31"/>
                </a:cubicBezTo>
                <a:cubicBezTo>
                  <a:pt x="478" y="0"/>
                  <a:pt x="402" y="9"/>
                  <a:pt x="322" y="47"/>
                </a:cubicBezTo>
                <a:cubicBezTo>
                  <a:pt x="319" y="47"/>
                  <a:pt x="315" y="46"/>
                  <a:pt x="312" y="46"/>
                </a:cubicBezTo>
                <a:cubicBezTo>
                  <a:pt x="256" y="46"/>
                  <a:pt x="201" y="67"/>
                  <a:pt x="160" y="104"/>
                </a:cubicBezTo>
                <a:cubicBezTo>
                  <a:pt x="125" y="135"/>
                  <a:pt x="100" y="176"/>
                  <a:pt x="89" y="222"/>
                </a:cubicBezTo>
                <a:cubicBezTo>
                  <a:pt x="97" y="212"/>
                  <a:pt x="142" y="160"/>
                  <a:pt x="192" y="132"/>
                </a:cubicBezTo>
                <a:cubicBezTo>
                  <a:pt x="193" y="132"/>
                  <a:pt x="205" y="125"/>
                  <a:pt x="206" y="125"/>
                </a:cubicBezTo>
                <a:cubicBezTo>
                  <a:pt x="206" y="125"/>
                  <a:pt x="181" y="148"/>
                  <a:pt x="176" y="153"/>
                </a:cubicBezTo>
                <a:cubicBezTo>
                  <a:pt x="65" y="265"/>
                  <a:pt x="0" y="437"/>
                  <a:pt x="50" y="488"/>
                </a:cubicBezTo>
                <a:cubicBezTo>
                  <a:pt x="83" y="521"/>
                  <a:pt x="143" y="513"/>
                  <a:pt x="213" y="475"/>
                </a:cubicBezTo>
                <a:cubicBezTo>
                  <a:pt x="243" y="489"/>
                  <a:pt x="276" y="496"/>
                  <a:pt x="312" y="496"/>
                </a:cubicBezTo>
                <a:cubicBezTo>
                  <a:pt x="359" y="496"/>
                  <a:pt x="404" y="483"/>
                  <a:pt x="441" y="458"/>
                </a:cubicBezTo>
                <a:cubicBezTo>
                  <a:pt x="480" y="433"/>
                  <a:pt x="509" y="394"/>
                  <a:pt x="526" y="348"/>
                </a:cubicBezTo>
                <a:cubicBezTo>
                  <a:pt x="403" y="348"/>
                  <a:pt x="403" y="348"/>
                  <a:pt x="403" y="348"/>
                </a:cubicBezTo>
                <a:cubicBezTo>
                  <a:pt x="388" y="378"/>
                  <a:pt x="351" y="399"/>
                  <a:pt x="313" y="399"/>
                </a:cubicBezTo>
                <a:cubicBezTo>
                  <a:pt x="260" y="399"/>
                  <a:pt x="215" y="355"/>
                  <a:pt x="215" y="304"/>
                </a:cubicBezTo>
                <a:cubicBezTo>
                  <a:pt x="215" y="302"/>
                  <a:pt x="215" y="302"/>
                  <a:pt x="215" y="302"/>
                </a:cubicBezTo>
                <a:cubicBezTo>
                  <a:pt x="214" y="299"/>
                  <a:pt x="214" y="299"/>
                  <a:pt x="214" y="299"/>
                </a:cubicBezTo>
                <a:cubicBezTo>
                  <a:pt x="217" y="299"/>
                  <a:pt x="217" y="299"/>
                  <a:pt x="217" y="299"/>
                </a:cubicBezTo>
                <a:cubicBezTo>
                  <a:pt x="535" y="299"/>
                  <a:pt x="535" y="299"/>
                  <a:pt x="535" y="299"/>
                </a:cubicBezTo>
                <a:cubicBezTo>
                  <a:pt x="535" y="298"/>
                  <a:pt x="535" y="296"/>
                  <a:pt x="535" y="294"/>
                </a:cubicBezTo>
                <a:cubicBezTo>
                  <a:pt x="536" y="286"/>
                  <a:pt x="537" y="277"/>
                  <a:pt x="537" y="270"/>
                </a:cubicBezTo>
                <a:cubicBezTo>
                  <a:pt x="537" y="232"/>
                  <a:pt x="528" y="196"/>
                  <a:pt x="511" y="164"/>
                </a:cubicBezTo>
                <a:close/>
                <a:moveTo>
                  <a:pt x="85" y="479"/>
                </a:moveTo>
                <a:cubicBezTo>
                  <a:pt x="60" y="454"/>
                  <a:pt x="67" y="405"/>
                  <a:pt x="98" y="346"/>
                </a:cubicBezTo>
                <a:cubicBezTo>
                  <a:pt x="113" y="386"/>
                  <a:pt x="136" y="420"/>
                  <a:pt x="166" y="446"/>
                </a:cubicBezTo>
                <a:cubicBezTo>
                  <a:pt x="176" y="454"/>
                  <a:pt x="186" y="461"/>
                  <a:pt x="197" y="467"/>
                </a:cubicBezTo>
                <a:cubicBezTo>
                  <a:pt x="147" y="494"/>
                  <a:pt x="106" y="500"/>
                  <a:pt x="85" y="479"/>
                </a:cubicBezTo>
                <a:close/>
                <a:moveTo>
                  <a:pt x="204" y="471"/>
                </a:moveTo>
                <a:cubicBezTo>
                  <a:pt x="204" y="471"/>
                  <a:pt x="205" y="471"/>
                  <a:pt x="205" y="472"/>
                </a:cubicBezTo>
                <a:cubicBezTo>
                  <a:pt x="205" y="471"/>
                  <a:pt x="204" y="471"/>
                  <a:pt x="204" y="471"/>
                </a:cubicBezTo>
                <a:close/>
                <a:moveTo>
                  <a:pt x="409" y="239"/>
                </a:moveTo>
                <a:cubicBezTo>
                  <a:pt x="217" y="239"/>
                  <a:pt x="217" y="239"/>
                  <a:pt x="217" y="239"/>
                </a:cubicBezTo>
                <a:cubicBezTo>
                  <a:pt x="215" y="239"/>
                  <a:pt x="215" y="239"/>
                  <a:pt x="215" y="239"/>
                </a:cubicBezTo>
                <a:cubicBezTo>
                  <a:pt x="215" y="237"/>
                  <a:pt x="215" y="237"/>
                  <a:pt x="215" y="237"/>
                </a:cubicBezTo>
                <a:cubicBezTo>
                  <a:pt x="217" y="188"/>
                  <a:pt x="264" y="146"/>
                  <a:pt x="316" y="146"/>
                </a:cubicBezTo>
                <a:cubicBezTo>
                  <a:pt x="367" y="146"/>
                  <a:pt x="408" y="186"/>
                  <a:pt x="411" y="237"/>
                </a:cubicBezTo>
                <a:cubicBezTo>
                  <a:pt x="411" y="239"/>
                  <a:pt x="411" y="239"/>
                  <a:pt x="411" y="239"/>
                </a:cubicBezTo>
                <a:lnTo>
                  <a:pt x="409" y="239"/>
                </a:lnTo>
                <a:close/>
                <a:moveTo>
                  <a:pt x="468" y="108"/>
                </a:moveTo>
                <a:cubicBezTo>
                  <a:pt x="446" y="87"/>
                  <a:pt x="420" y="72"/>
                  <a:pt x="392" y="61"/>
                </a:cubicBezTo>
                <a:cubicBezTo>
                  <a:pt x="443" y="38"/>
                  <a:pt x="485" y="35"/>
                  <a:pt x="507" y="57"/>
                </a:cubicBezTo>
                <a:cubicBezTo>
                  <a:pt x="525" y="75"/>
                  <a:pt x="523" y="109"/>
                  <a:pt x="504" y="152"/>
                </a:cubicBezTo>
                <a:cubicBezTo>
                  <a:pt x="504" y="152"/>
                  <a:pt x="504" y="152"/>
                  <a:pt x="504" y="152"/>
                </a:cubicBezTo>
                <a:cubicBezTo>
                  <a:pt x="494" y="136"/>
                  <a:pt x="482" y="121"/>
                  <a:pt x="468" y="108"/>
                </a:cubicBezTo>
                <a:close/>
                <a:moveTo>
                  <a:pt x="508" y="158"/>
                </a:moveTo>
                <a:cubicBezTo>
                  <a:pt x="508" y="158"/>
                  <a:pt x="508" y="158"/>
                  <a:pt x="508" y="158"/>
                </a:cubicBezTo>
                <a:cubicBezTo>
                  <a:pt x="508" y="158"/>
                  <a:pt x="508" y="158"/>
                  <a:pt x="508" y="15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pPr defTabSz="914126"/>
            <a:endParaRPr lang="en-US" sz="2399">
              <a:solidFill>
                <a:prstClr val="white"/>
              </a:solidFill>
            </a:endParaRPr>
          </a:p>
        </p:txBody>
      </p:sp>
      <p:grpSp>
        <p:nvGrpSpPr>
          <p:cNvPr id="96" name="Group 95"/>
          <p:cNvGrpSpPr/>
          <p:nvPr/>
        </p:nvGrpSpPr>
        <p:grpSpPr>
          <a:xfrm>
            <a:off x="11283219" y="3269238"/>
            <a:ext cx="575080" cy="312331"/>
            <a:chOff x="1506537" y="2403476"/>
            <a:chExt cx="4492626" cy="2439987"/>
          </a:xfrm>
        </p:grpSpPr>
        <p:sp>
          <p:nvSpPr>
            <p:cNvPr id="97" name="Rectangle 67"/>
            <p:cNvSpPr>
              <a:spLocks noChangeArrowheads="1"/>
            </p:cNvSpPr>
            <p:nvPr/>
          </p:nvSpPr>
          <p:spPr bwMode="auto">
            <a:xfrm>
              <a:off x="3038475" y="2403476"/>
              <a:ext cx="1698625" cy="182563"/>
            </a:xfrm>
            <a:prstGeom prst="rect">
              <a:avLst/>
            </a:prstGeom>
            <a:solidFill>
              <a:srgbClr val="FFFFFF"/>
            </a:solidFill>
            <a:ln w="0">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defTabSz="914126"/>
              <a:endParaRPr lang="en-US" sz="2399">
                <a:solidFill>
                  <a:prstClr val="white"/>
                </a:solidFill>
              </a:endParaRPr>
            </a:p>
          </p:txBody>
        </p:sp>
        <p:sp>
          <p:nvSpPr>
            <p:cNvPr id="98" name="Freeform 68"/>
            <p:cNvSpPr>
              <a:spLocks/>
            </p:cNvSpPr>
            <p:nvPr/>
          </p:nvSpPr>
          <p:spPr bwMode="auto">
            <a:xfrm>
              <a:off x="3082925" y="2752726"/>
              <a:ext cx="1609725" cy="2079625"/>
            </a:xfrm>
            <a:custGeom>
              <a:avLst/>
              <a:gdLst>
                <a:gd name="T0" fmla="*/ 0 w 1014"/>
                <a:gd name="T1" fmla="*/ 0 h 1310"/>
                <a:gd name="T2" fmla="*/ 1014 w 1014"/>
                <a:gd name="T3" fmla="*/ 0 h 1310"/>
                <a:gd name="T4" fmla="*/ 1014 w 1014"/>
                <a:gd name="T5" fmla="*/ 1310 h 1310"/>
                <a:gd name="T6" fmla="*/ 674 w 1014"/>
                <a:gd name="T7" fmla="*/ 1310 h 1310"/>
                <a:gd name="T8" fmla="*/ 674 w 1014"/>
                <a:gd name="T9" fmla="*/ 842 h 1310"/>
                <a:gd name="T10" fmla="*/ 342 w 1014"/>
                <a:gd name="T11" fmla="*/ 842 h 1310"/>
                <a:gd name="T12" fmla="*/ 342 w 1014"/>
                <a:gd name="T13" fmla="*/ 1310 h 1310"/>
                <a:gd name="T14" fmla="*/ 3 w 1014"/>
                <a:gd name="T15" fmla="*/ 1310 h 1310"/>
                <a:gd name="T16" fmla="*/ 3 w 1014"/>
                <a:gd name="T17" fmla="*/ 1048 h 1310"/>
                <a:gd name="T18" fmla="*/ 0 w 1014"/>
                <a:gd name="T19" fmla="*/ 1048 h 1310"/>
                <a:gd name="T20" fmla="*/ 0 w 1014"/>
                <a:gd name="T21" fmla="*/ 0 h 1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14" h="1310">
                  <a:moveTo>
                    <a:pt x="0" y="0"/>
                  </a:moveTo>
                  <a:lnTo>
                    <a:pt x="1014" y="0"/>
                  </a:lnTo>
                  <a:lnTo>
                    <a:pt x="1014" y="1310"/>
                  </a:lnTo>
                  <a:lnTo>
                    <a:pt x="674" y="1310"/>
                  </a:lnTo>
                  <a:lnTo>
                    <a:pt x="674" y="842"/>
                  </a:lnTo>
                  <a:lnTo>
                    <a:pt x="342" y="842"/>
                  </a:lnTo>
                  <a:lnTo>
                    <a:pt x="342" y="1310"/>
                  </a:lnTo>
                  <a:lnTo>
                    <a:pt x="3" y="1310"/>
                  </a:lnTo>
                  <a:lnTo>
                    <a:pt x="3" y="1048"/>
                  </a:lnTo>
                  <a:lnTo>
                    <a:pt x="0" y="1048"/>
                  </a:lnTo>
                  <a:lnTo>
                    <a:pt x="0"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defTabSz="914126"/>
              <a:endParaRPr lang="en-US" sz="2399">
                <a:solidFill>
                  <a:prstClr val="white"/>
                </a:solidFill>
              </a:endParaRPr>
            </a:p>
          </p:txBody>
        </p:sp>
        <p:sp>
          <p:nvSpPr>
            <p:cNvPr id="99" name="Freeform 69"/>
            <p:cNvSpPr>
              <a:spLocks/>
            </p:cNvSpPr>
            <p:nvPr/>
          </p:nvSpPr>
          <p:spPr bwMode="auto">
            <a:xfrm>
              <a:off x="1790700" y="3540126"/>
              <a:ext cx="1117600" cy="1300163"/>
            </a:xfrm>
            <a:custGeom>
              <a:avLst/>
              <a:gdLst>
                <a:gd name="T0" fmla="*/ 377 w 704"/>
                <a:gd name="T1" fmla="*/ 0 h 819"/>
                <a:gd name="T2" fmla="*/ 704 w 704"/>
                <a:gd name="T3" fmla="*/ 235 h 819"/>
                <a:gd name="T4" fmla="*/ 704 w 704"/>
                <a:gd name="T5" fmla="*/ 819 h 819"/>
                <a:gd name="T6" fmla="*/ 485 w 704"/>
                <a:gd name="T7" fmla="*/ 819 h 819"/>
                <a:gd name="T8" fmla="*/ 485 w 704"/>
                <a:gd name="T9" fmla="*/ 461 h 819"/>
                <a:gd name="T10" fmla="*/ 235 w 704"/>
                <a:gd name="T11" fmla="*/ 461 h 819"/>
                <a:gd name="T12" fmla="*/ 235 w 704"/>
                <a:gd name="T13" fmla="*/ 819 h 819"/>
                <a:gd name="T14" fmla="*/ 0 w 704"/>
                <a:gd name="T15" fmla="*/ 819 h 819"/>
                <a:gd name="T16" fmla="*/ 0 w 704"/>
                <a:gd name="T17" fmla="*/ 271 h 819"/>
                <a:gd name="T18" fmla="*/ 377 w 704"/>
                <a:gd name="T19" fmla="*/ 0 h 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4" h="819">
                  <a:moveTo>
                    <a:pt x="377" y="0"/>
                  </a:moveTo>
                  <a:lnTo>
                    <a:pt x="704" y="235"/>
                  </a:lnTo>
                  <a:lnTo>
                    <a:pt x="704" y="819"/>
                  </a:lnTo>
                  <a:lnTo>
                    <a:pt x="485" y="819"/>
                  </a:lnTo>
                  <a:lnTo>
                    <a:pt x="485" y="461"/>
                  </a:lnTo>
                  <a:lnTo>
                    <a:pt x="235" y="461"/>
                  </a:lnTo>
                  <a:lnTo>
                    <a:pt x="235" y="819"/>
                  </a:lnTo>
                  <a:lnTo>
                    <a:pt x="0" y="819"/>
                  </a:lnTo>
                  <a:lnTo>
                    <a:pt x="0" y="271"/>
                  </a:lnTo>
                  <a:lnTo>
                    <a:pt x="377"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defTabSz="914126"/>
              <a:endParaRPr lang="en-US" sz="2399">
                <a:solidFill>
                  <a:prstClr val="white"/>
                </a:solidFill>
              </a:endParaRPr>
            </a:p>
          </p:txBody>
        </p:sp>
        <p:sp>
          <p:nvSpPr>
            <p:cNvPr id="100" name="Freeform 70"/>
            <p:cNvSpPr>
              <a:spLocks/>
            </p:cNvSpPr>
            <p:nvPr/>
          </p:nvSpPr>
          <p:spPr bwMode="auto">
            <a:xfrm>
              <a:off x="1506537" y="3111501"/>
              <a:ext cx="1401763" cy="749300"/>
            </a:xfrm>
            <a:custGeom>
              <a:avLst/>
              <a:gdLst>
                <a:gd name="T0" fmla="*/ 556 w 883"/>
                <a:gd name="T1" fmla="*/ 0 h 472"/>
                <a:gd name="T2" fmla="*/ 883 w 883"/>
                <a:gd name="T3" fmla="*/ 232 h 472"/>
                <a:gd name="T4" fmla="*/ 883 w 883"/>
                <a:gd name="T5" fmla="*/ 358 h 472"/>
                <a:gd name="T6" fmla="*/ 556 w 883"/>
                <a:gd name="T7" fmla="*/ 124 h 472"/>
                <a:gd name="T8" fmla="*/ 69 w 883"/>
                <a:gd name="T9" fmla="*/ 472 h 472"/>
                <a:gd name="T10" fmla="*/ 0 w 883"/>
                <a:gd name="T11" fmla="*/ 395 h 472"/>
                <a:gd name="T12" fmla="*/ 556 w 883"/>
                <a:gd name="T13" fmla="*/ 0 h 472"/>
              </a:gdLst>
              <a:ahLst/>
              <a:cxnLst>
                <a:cxn ang="0">
                  <a:pos x="T0" y="T1"/>
                </a:cxn>
                <a:cxn ang="0">
                  <a:pos x="T2" y="T3"/>
                </a:cxn>
                <a:cxn ang="0">
                  <a:pos x="T4" y="T5"/>
                </a:cxn>
                <a:cxn ang="0">
                  <a:pos x="T6" y="T7"/>
                </a:cxn>
                <a:cxn ang="0">
                  <a:pos x="T8" y="T9"/>
                </a:cxn>
                <a:cxn ang="0">
                  <a:pos x="T10" y="T11"/>
                </a:cxn>
                <a:cxn ang="0">
                  <a:pos x="T12" y="T13"/>
                </a:cxn>
              </a:cxnLst>
              <a:rect l="0" t="0" r="r" b="b"/>
              <a:pathLst>
                <a:path w="883" h="472">
                  <a:moveTo>
                    <a:pt x="556" y="0"/>
                  </a:moveTo>
                  <a:lnTo>
                    <a:pt x="883" y="232"/>
                  </a:lnTo>
                  <a:lnTo>
                    <a:pt x="883" y="358"/>
                  </a:lnTo>
                  <a:lnTo>
                    <a:pt x="556" y="124"/>
                  </a:lnTo>
                  <a:lnTo>
                    <a:pt x="69" y="472"/>
                  </a:lnTo>
                  <a:lnTo>
                    <a:pt x="0" y="395"/>
                  </a:lnTo>
                  <a:lnTo>
                    <a:pt x="556"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defTabSz="914126"/>
              <a:endParaRPr lang="en-US" sz="2399">
                <a:solidFill>
                  <a:prstClr val="white"/>
                </a:solidFill>
              </a:endParaRPr>
            </a:p>
          </p:txBody>
        </p:sp>
        <p:sp>
          <p:nvSpPr>
            <p:cNvPr id="101" name="Freeform 72"/>
            <p:cNvSpPr>
              <a:spLocks/>
            </p:cNvSpPr>
            <p:nvPr/>
          </p:nvSpPr>
          <p:spPr bwMode="auto">
            <a:xfrm>
              <a:off x="4906963" y="3570288"/>
              <a:ext cx="1092200" cy="1273175"/>
            </a:xfrm>
            <a:custGeom>
              <a:avLst/>
              <a:gdLst>
                <a:gd name="T0" fmla="*/ 0 w 688"/>
                <a:gd name="T1" fmla="*/ 0 h 802"/>
                <a:gd name="T2" fmla="*/ 688 w 688"/>
                <a:gd name="T3" fmla="*/ 0 h 802"/>
                <a:gd name="T4" fmla="*/ 688 w 688"/>
                <a:gd name="T5" fmla="*/ 802 h 802"/>
                <a:gd name="T6" fmla="*/ 458 w 688"/>
                <a:gd name="T7" fmla="*/ 802 h 802"/>
                <a:gd name="T8" fmla="*/ 458 w 688"/>
                <a:gd name="T9" fmla="*/ 442 h 802"/>
                <a:gd name="T10" fmla="*/ 210 w 688"/>
                <a:gd name="T11" fmla="*/ 442 h 802"/>
                <a:gd name="T12" fmla="*/ 210 w 688"/>
                <a:gd name="T13" fmla="*/ 802 h 802"/>
                <a:gd name="T14" fmla="*/ 0 w 688"/>
                <a:gd name="T15" fmla="*/ 802 h 802"/>
                <a:gd name="T16" fmla="*/ 0 w 688"/>
                <a:gd name="T17" fmla="*/ 0 h 8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8" h="802">
                  <a:moveTo>
                    <a:pt x="0" y="0"/>
                  </a:moveTo>
                  <a:lnTo>
                    <a:pt x="688" y="0"/>
                  </a:lnTo>
                  <a:lnTo>
                    <a:pt x="688" y="802"/>
                  </a:lnTo>
                  <a:lnTo>
                    <a:pt x="458" y="802"/>
                  </a:lnTo>
                  <a:lnTo>
                    <a:pt x="458" y="442"/>
                  </a:lnTo>
                  <a:lnTo>
                    <a:pt x="210" y="442"/>
                  </a:lnTo>
                  <a:lnTo>
                    <a:pt x="210" y="802"/>
                  </a:lnTo>
                  <a:lnTo>
                    <a:pt x="0" y="802"/>
                  </a:lnTo>
                  <a:lnTo>
                    <a:pt x="0"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defTabSz="914126"/>
              <a:endParaRPr lang="en-US" sz="2399">
                <a:solidFill>
                  <a:prstClr val="white"/>
                </a:solidFill>
              </a:endParaRPr>
            </a:p>
          </p:txBody>
        </p:sp>
        <p:sp>
          <p:nvSpPr>
            <p:cNvPr id="102" name="Rectangle 73"/>
            <p:cNvSpPr>
              <a:spLocks noChangeArrowheads="1"/>
            </p:cNvSpPr>
            <p:nvPr/>
          </p:nvSpPr>
          <p:spPr bwMode="auto">
            <a:xfrm>
              <a:off x="4906963" y="3240088"/>
              <a:ext cx="1092200" cy="179388"/>
            </a:xfrm>
            <a:prstGeom prst="rect">
              <a:avLst/>
            </a:prstGeom>
            <a:solidFill>
              <a:srgbClr val="FFFFFF"/>
            </a:solidFill>
            <a:ln w="0">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defTabSz="914126"/>
              <a:endParaRPr lang="en-US" sz="2399">
                <a:solidFill>
                  <a:prstClr val="white"/>
                </a:solidFill>
              </a:endParaRPr>
            </a:p>
          </p:txBody>
        </p:sp>
      </p:grpSp>
    </p:spTree>
    <p:extLst>
      <p:ext uri="{BB962C8B-B14F-4D97-AF65-F5344CB8AC3E}">
        <p14:creationId xmlns:p14="http://schemas.microsoft.com/office/powerpoint/2010/main" val="12854747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smtClean="0"/>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5/28/2014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10116698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269239" y="1189181"/>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59"/>
            </a:lvl2pPr>
            <a:lvl3pPr marL="223963" indent="0">
              <a:buNone/>
              <a:defRPr/>
            </a:lvl3pPr>
            <a:lvl4pPr marL="447925" indent="0">
              <a:buNone/>
              <a:defRPr/>
            </a:lvl4pPr>
            <a:lvl5pPr marL="671886"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852802564"/>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5/28/2014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7546637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5/28/2014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6915021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5/28/2014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4096593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5/28/2014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8180616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5/28/2014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1724880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5/28/2014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7934190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a:gradFill flip="none" rotWithShape="1">
            <a:gsLst>
              <a:gs pos="0">
                <a:schemeClr val="tx2"/>
              </a:gs>
              <a:gs pos="100000">
                <a:schemeClr val="tx2">
                  <a:lumMod val="50000"/>
                </a:schemeClr>
              </a:gs>
            </a:gsLst>
            <a:lin ang="5400000" scaled="0"/>
            <a:tileRect/>
          </a:gradFill>
        </p:grpSpPr>
        <p:grpSp>
          <p:nvGrpSpPr>
            <p:cNvPr id="9" name="Group 8"/>
            <p:cNvGrpSpPr/>
            <p:nvPr/>
          </p:nvGrpSpPr>
          <p:grpSpPr>
            <a:xfrm>
              <a:off x="-14288" y="0"/>
              <a:ext cx="1220788" cy="6858001"/>
              <a:chOff x="-14288" y="0"/>
              <a:chExt cx="1220788" cy="6858001"/>
            </a:xfrm>
            <a:grp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p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smtClean="0"/>
              <a:pPr/>
              <a:t>5/28/2014</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273132606"/>
      </p:ext>
    </p:extLst>
  </p:cSld>
  <p:clrMap bg1="dk1" tx1="lt1" bg2="dk2" tx2="lt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 id="2147483700" r:id="rId13"/>
    <p:sldLayoutId id="2147483701" r:id="rId14"/>
    <p:sldLayoutId id="2147483702" r:id="rId15"/>
    <p:sldLayoutId id="2147483703" r:id="rId16"/>
    <p:sldLayoutId id="2147483704"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1" y="365127"/>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1"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126"/>
            <a:fld id="{E2579562-542F-4E9B-B56C-53437A139271}" type="datetimeFigureOut">
              <a:rPr lang="en-US" smtClean="0">
                <a:solidFill>
                  <a:prstClr val="black">
                    <a:tint val="75000"/>
                  </a:prstClr>
                </a:solidFill>
              </a:rPr>
              <a:pPr defTabSz="914126"/>
              <a:t>5/28/2014</a:t>
            </a:fld>
            <a:endParaRPr lang="en-US">
              <a:solidFill>
                <a:prstClr val="black">
                  <a:tint val="75000"/>
                </a:prstClr>
              </a:solidFill>
            </a:endParaRPr>
          </a:p>
        </p:txBody>
      </p:sp>
      <p:sp>
        <p:nvSpPr>
          <p:cNvPr id="5" name="Footer Placeholder 4"/>
          <p:cNvSpPr>
            <a:spLocks noGrp="1"/>
          </p:cNvSpPr>
          <p:nvPr>
            <p:ph type="ftr" sz="quarter" idx="3"/>
          </p:nvPr>
        </p:nvSpPr>
        <p:spPr>
          <a:xfrm>
            <a:off x="4038601"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126"/>
            <a:endParaRPr lang="en-US">
              <a:solidFill>
                <a:prstClr val="black">
                  <a:tint val="75000"/>
                </a:prstClr>
              </a:solidFill>
            </a:endParaRPr>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126"/>
            <a:fld id="{018E1057-69D3-4BBA-B83D-E7BC953DEFDD}" type="slidenum">
              <a:rPr lang="en-US" smtClean="0">
                <a:solidFill>
                  <a:prstClr val="black">
                    <a:tint val="75000"/>
                  </a:prstClr>
                </a:solidFill>
              </a:rPr>
              <a:pPr defTabSz="914126"/>
              <a:t>‹#›</a:t>
            </a:fld>
            <a:endParaRPr lang="en-US">
              <a:solidFill>
                <a:prstClr val="black">
                  <a:tint val="75000"/>
                </a:prstClr>
              </a:solidFill>
            </a:endParaRPr>
          </a:p>
        </p:txBody>
      </p:sp>
    </p:spTree>
    <p:extLst>
      <p:ext uri="{BB962C8B-B14F-4D97-AF65-F5344CB8AC3E}">
        <p14:creationId xmlns:p14="http://schemas.microsoft.com/office/powerpoint/2010/main" val="13669740"/>
      </p:ext>
    </p:extLst>
  </p:cSld>
  <p:clrMap bg1="lt1" tx1="dk1" bg2="lt2" tx2="dk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 id="2147483718" r:id="rId13"/>
  </p:sldLayoutIdLst>
  <p:txStyles>
    <p:titleStyle>
      <a:lvl1pPr algn="l" defTabSz="914126" rtl="0" eaLnBrk="1" latinLnBrk="0" hangingPunct="1">
        <a:lnSpc>
          <a:spcPct val="90000"/>
        </a:lnSpc>
        <a:spcBef>
          <a:spcPct val="0"/>
        </a:spcBef>
        <a:buNone/>
        <a:defRPr sz="4399" kern="1200">
          <a:solidFill>
            <a:schemeClr val="tx1"/>
          </a:solidFill>
          <a:latin typeface="+mj-lt"/>
          <a:ea typeface="+mj-ea"/>
          <a:cs typeface="+mj-cs"/>
        </a:defRPr>
      </a:lvl1pPr>
    </p:titleStyle>
    <p:bodyStyle>
      <a:lvl1pPr marL="228531" indent="-228531" algn="l" defTabSz="91412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594" indent="-228531" algn="l" defTabSz="914126" rtl="0" eaLnBrk="1" latinLnBrk="0" hangingPunct="1">
        <a:lnSpc>
          <a:spcPct val="90000"/>
        </a:lnSpc>
        <a:spcBef>
          <a:spcPts val="500"/>
        </a:spcBef>
        <a:buFont typeface="Arial" panose="020B0604020202020204" pitchFamily="34" charset="0"/>
        <a:buChar char="•"/>
        <a:defRPr sz="2399" kern="1200">
          <a:solidFill>
            <a:schemeClr val="tx1"/>
          </a:solidFill>
          <a:latin typeface="+mn-lt"/>
          <a:ea typeface="+mn-ea"/>
          <a:cs typeface="+mn-cs"/>
        </a:defRPr>
      </a:lvl2pPr>
      <a:lvl3pPr marL="1142657" indent="-228531" algn="l" defTabSz="914126" rtl="0" eaLnBrk="1" latinLnBrk="0" hangingPunct="1">
        <a:lnSpc>
          <a:spcPct val="90000"/>
        </a:lnSpc>
        <a:spcBef>
          <a:spcPts val="500"/>
        </a:spcBef>
        <a:buFont typeface="Arial" panose="020B0604020202020204" pitchFamily="34" charset="0"/>
        <a:buChar char="•"/>
        <a:defRPr sz="1999" kern="1200">
          <a:solidFill>
            <a:schemeClr val="tx1"/>
          </a:solidFill>
          <a:latin typeface="+mn-lt"/>
          <a:ea typeface="+mn-ea"/>
          <a:cs typeface="+mn-cs"/>
        </a:defRPr>
      </a:lvl3pPr>
      <a:lvl4pPr marL="1599720"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4pPr>
      <a:lvl5pPr marL="2056783"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5pPr>
      <a:lvl6pPr marL="2513846"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p:bodyStyle>
    <p:otherStyle>
      <a:defPPr>
        <a:defRPr lang="en-US"/>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19.jpeg"/><Relationship Id="rId7" Type="http://schemas.openxmlformats.org/officeDocument/2006/relationships/image" Target="../media/image23.png"/><Relationship Id="rId2" Type="http://schemas.openxmlformats.org/officeDocument/2006/relationships/notesSlide" Target="../notesSlides/notesSlide1.xml"/><Relationship Id="rId1" Type="http://schemas.openxmlformats.org/officeDocument/2006/relationships/slideLayout" Target="../slideLayouts/slideLayout30.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jpeg"/></Relationships>
</file>

<file path=ppt/slides/_rels/slide1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hyperlink" Target="http://www.nokia.com/global/products/phone/lumia520/"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www.windowsphone.com/en-US/store/publishers?publisherId=Ratrod+Studio+Inc.&amp;appId=3341a521-cedb-462a-86e9-70bd0485a3a9" TargetMode="External"/><Relationship Id="rId2" Type="http://schemas.openxmlformats.org/officeDocument/2006/relationships/hyperlink" Target="http://apps.microsoft.com/windows/en-us/app/drift-mania-championship-2/c0289438-79d3-433d-8c77-a760057e2d0c" TargetMode="External"/><Relationship Id="rId1" Type="http://schemas.openxmlformats.org/officeDocument/2006/relationships/slideLayout" Target="../slideLayouts/slideLayout2.xml"/><Relationship Id="rId4" Type="http://schemas.openxmlformats.org/officeDocument/2006/relationships/hyperlink" Target="http://www.windowsphone.com/en-US/store/publishers?publisherId=Magma+Mobile&amp;appId=76402852-94cc-409a-b258-f35fa9281b47" TargetMode="External"/></Relationships>
</file>

<file path=ppt/slides/_rels/slide15.xml.rels><?xml version="1.0" encoding="UTF-8" standalone="yes"?>
<Relationships xmlns="http://schemas.openxmlformats.org/package/2006/relationships"><Relationship Id="rId3" Type="http://schemas.openxmlformats.org/officeDocument/2006/relationships/hyperlink" Target="http://completedevelopment.blogspot.com/2014/04/how-to-port-unity-games-to-windows.html" TargetMode="External"/><Relationship Id="rId2" Type="http://schemas.openxmlformats.org/officeDocument/2006/relationships/hyperlink" Target="http://www.indiedevspot.com/"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hyperlink" Target="http://www.visualstudio.com/downloads/download-visual-studio-vs#d-express-windows-8" TargetMode="External"/><Relationship Id="rId3" Type="http://schemas.openxmlformats.org/officeDocument/2006/relationships/hyperlink" Target="http://technet.microsoft.com/en-us/evalcenter/hh699156.aspx" TargetMode="External"/><Relationship Id="rId7" Type="http://schemas.openxmlformats.org/officeDocument/2006/relationships/hyperlink" Target="http://www.visualstudio.com/downloads/download-visual-studio-vs#d-express-windows-phone" TargetMode="External"/><Relationship Id="rId2" Type="http://schemas.openxmlformats.org/officeDocument/2006/relationships/hyperlink" Target="http://msdn.microsoft.com/en-us/library/windows/apps/hh868184.aspx" TargetMode="External"/><Relationship Id="rId1" Type="http://schemas.openxmlformats.org/officeDocument/2006/relationships/slideLayout" Target="../slideLayouts/slideLayout2.xml"/><Relationship Id="rId6" Type="http://schemas.openxmlformats.org/officeDocument/2006/relationships/hyperlink" Target="http://www.microsoft.com/en-us/download/details.aspx?id=35471" TargetMode="External"/><Relationship Id="rId5" Type="http://schemas.openxmlformats.org/officeDocument/2006/relationships/hyperlink" Target="http://blogs.technet.com/b/haroldwong/archive/2013/02/05/configuring-a-mac-for-windows-8-and-windows-phone-development-with-parallels-8-installing-and-configuring-parallels.aspx" TargetMode="External"/><Relationship Id="rId4" Type="http://schemas.openxmlformats.org/officeDocument/2006/relationships/hyperlink" Target="http://blogs.technet.com/b/chrisavis/archive/2013/01/27/installing-windows-8-into-oracle-virtualbox-running-on-mac-os-x.aspx" TargetMode="External"/></Relationships>
</file>

<file path=ppt/slides/_rels/slide1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hyperlink" Target="http://docs.unity3d.com/Documentation/Manual/PlatformDependentCompilation.html"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unityvs.com/" TargetMode="External"/><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msdn.microsoft.com/en-us/library/windows/apps/hh868184.aspx" TargetMode="External"/><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hyperlink" Target="http://opengameart.org/" TargetMode="External"/><Relationship Id="rId3" Type="http://schemas.openxmlformats.org/officeDocument/2006/relationships/hyperlink" Target="http://freepd.com/" TargetMode="External"/><Relationship Id="rId7" Type="http://schemas.openxmlformats.org/officeDocument/2006/relationships/hyperlink" Target="http://lunar.lostgarden.com/labels/free%20game%20graphics.html" TargetMode="External"/><Relationship Id="rId2" Type="http://schemas.openxmlformats.org/officeDocument/2006/relationships/hyperlink" Target="http://incompetech.com/m/c/royalty-free/" TargetMode="External"/><Relationship Id="rId1" Type="http://schemas.openxmlformats.org/officeDocument/2006/relationships/slideLayout" Target="../slideLayouts/slideLayout2.xml"/><Relationship Id="rId6" Type="http://schemas.openxmlformats.org/officeDocument/2006/relationships/hyperlink" Target="http://www.videogamesprites.net/" TargetMode="External"/><Relationship Id="rId11" Type="http://schemas.openxmlformats.org/officeDocument/2006/relationships/hyperlink" Target="-%20http:/maxtextures.com/" TargetMode="External"/><Relationship Id="rId5" Type="http://schemas.openxmlformats.org/officeDocument/2006/relationships/hyperlink" Target="http://hasgraphics.com/free-sprites/" TargetMode="External"/><Relationship Id="rId10" Type="http://schemas.openxmlformats.org/officeDocument/2006/relationships/hyperlink" Target="http://hasgraphics.com/category/textures/" TargetMode="External"/><Relationship Id="rId4" Type="http://schemas.openxmlformats.org/officeDocument/2006/relationships/hyperlink" Target="http://soundbible.com/" TargetMode="External"/><Relationship Id="rId9" Type="http://schemas.openxmlformats.org/officeDocument/2006/relationships/hyperlink" Target="http://cgtextures.com/" TargetMode="External"/></Relationships>
</file>

<file path=ppt/slides/_rels/slide29.xml.rels><?xml version="1.0" encoding="UTF-8" standalone="yes"?>
<Relationships xmlns="http://schemas.openxmlformats.org/package/2006/relationships"><Relationship Id="rId8" Type="http://schemas.openxmlformats.org/officeDocument/2006/relationships/hyperlink" Target="http://funplosion.com/free-assets.html" TargetMode="External"/><Relationship Id="rId3" Type="http://schemas.openxmlformats.org/officeDocument/2006/relationships/hyperlink" Target="http://thenounproject.com/" TargetMode="External"/><Relationship Id="rId7" Type="http://schemas.openxmlformats.org/officeDocument/2006/relationships/hyperlink" Target="http://www.clker.com/" TargetMode="External"/><Relationship Id="rId2" Type="http://schemas.openxmlformats.org/officeDocument/2006/relationships/hyperlink" Target="http://www.syncfusion.com/downloads/metrostudio" TargetMode="External"/><Relationship Id="rId1" Type="http://schemas.openxmlformats.org/officeDocument/2006/relationships/slideLayout" Target="../slideLayouts/slideLayout2.xml"/><Relationship Id="rId6" Type="http://schemas.openxmlformats.org/officeDocument/2006/relationships/hyperlink" Target="http://openclipart.org/" TargetMode="External"/><Relationship Id="rId5" Type="http://schemas.openxmlformats.org/officeDocument/2006/relationships/hyperlink" Target="http://www.everystockphoto.com/" TargetMode="External"/><Relationship Id="rId10" Type="http://schemas.openxmlformats.org/officeDocument/2006/relationships/hyperlink" Target="http://jessefreeman.com/category/game-artwork/" TargetMode="External"/><Relationship Id="rId4" Type="http://schemas.openxmlformats.org/officeDocument/2006/relationships/hyperlink" Target="http://www.billybarker.net/350-mobile-app-icons-for-developers/" TargetMode="External"/><Relationship Id="rId9" Type="http://schemas.openxmlformats.org/officeDocument/2006/relationships/hyperlink" Target="http://www.ironstarmedia.co.uk/resources/free-game-assets/"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876424" y="-455562"/>
            <a:ext cx="8791575" cy="2387600"/>
          </a:xfrm>
        </p:spPr>
        <p:txBody>
          <a:bodyPr>
            <a:normAutofit/>
          </a:bodyPr>
          <a:lstStyle/>
          <a:p>
            <a:r>
              <a:rPr lang="en-US" sz="7200" dirty="0" smtClean="0"/>
              <a:t>Day of Unity</a:t>
            </a:r>
            <a:endParaRPr lang="en-US" sz="7200" dirty="0"/>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76424" y="4192136"/>
            <a:ext cx="3265981" cy="1183216"/>
          </a:xfrm>
          <a:prstGeom prst="rect">
            <a:avLst/>
          </a:prstGeom>
        </p:spPr>
      </p:pic>
      <p:pic>
        <p:nvPicPr>
          <p:cNvPr id="11" name="Picture 10"/>
          <p:cNvPicPr>
            <a:picLocks noChangeAspect="1"/>
          </p:cNvPicPr>
          <p:nvPr/>
        </p:nvPicPr>
        <p:blipFill>
          <a:blip r:embed="rId3"/>
          <a:stretch>
            <a:fillRect/>
          </a:stretch>
        </p:blipFill>
        <p:spPr>
          <a:xfrm rot="16200000">
            <a:off x="6973065" y="1829838"/>
            <a:ext cx="6232893" cy="3453278"/>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bwMode="invGray">
          <a:xfrm>
            <a:off x="1876424" y="2604887"/>
            <a:ext cx="4268623" cy="914400"/>
          </a:xfrm>
          <a:prstGeom prst="rect">
            <a:avLst/>
          </a:prstGeom>
        </p:spPr>
      </p:pic>
    </p:spTree>
    <p:extLst>
      <p:ext uri="{BB962C8B-B14F-4D97-AF65-F5344CB8AC3E}">
        <p14:creationId xmlns:p14="http://schemas.microsoft.com/office/powerpoint/2010/main" val="36766109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9733407" y="2654509"/>
            <a:ext cx="2181473" cy="2180596"/>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p:cNvSpPr>
            <a:spLocks noGrp="1"/>
          </p:cNvSpPr>
          <p:nvPr>
            <p:ph type="title"/>
          </p:nvPr>
        </p:nvSpPr>
        <p:spPr>
          <a:xfrm>
            <a:off x="3175" y="895"/>
            <a:ext cx="10510124" cy="963114"/>
          </a:xfrm>
        </p:spPr>
        <p:txBody>
          <a:bodyPr vert="horz" wrap="square" lIns="146228" tIns="91392" rIns="146228" bIns="91392" rtlCol="0" anchor="t">
            <a:noAutofit/>
          </a:bodyPr>
          <a:lstStyle/>
          <a:p>
            <a:pPr defTabSz="932182"/>
            <a:r>
              <a:rPr lang="en-US" sz="5396" spc="-102">
                <a:ln w="3175">
                  <a:noFill/>
                </a:ln>
                <a:gradFill>
                  <a:gsLst>
                    <a:gs pos="1250">
                      <a:schemeClr val="tx1">
                        <a:lumMod val="65000"/>
                        <a:lumOff val="35000"/>
                      </a:schemeClr>
                    </a:gs>
                    <a:gs pos="100000">
                      <a:schemeClr val="tx1">
                        <a:lumMod val="65000"/>
                        <a:lumOff val="35000"/>
                      </a:schemeClr>
                    </a:gs>
                  </a:gsLst>
                  <a:lin ang="5400000" scaled="0"/>
                </a:gradFill>
                <a:latin typeface="Segoe UI Light" panose="020B0502040204020203" pitchFamily="34" charset="0"/>
                <a:ea typeface="+mn-ea"/>
                <a:cs typeface="Segoe UI Light" panose="020B0502040204020203" pitchFamily="34" charset="0"/>
              </a:rPr>
              <a:t>BizSpark</a:t>
            </a:r>
            <a:endParaRPr lang="en-US" sz="3199" spc="-102" dirty="0">
              <a:ln w="3175">
                <a:noFill/>
              </a:ln>
              <a:gradFill>
                <a:gsLst>
                  <a:gs pos="1250">
                    <a:schemeClr val="tx1">
                      <a:lumMod val="65000"/>
                      <a:lumOff val="35000"/>
                    </a:schemeClr>
                  </a:gs>
                  <a:gs pos="100000">
                    <a:schemeClr val="tx1">
                      <a:lumMod val="65000"/>
                      <a:lumOff val="35000"/>
                    </a:schemeClr>
                  </a:gs>
                </a:gsLst>
                <a:lin ang="5400000" scaled="0"/>
              </a:gradFill>
              <a:latin typeface="Segoe UI Light" panose="020B0502040204020203" pitchFamily="34" charset="0"/>
              <a:ea typeface="+mn-ea"/>
              <a:cs typeface="Segoe UI Light" panose="020B0502040204020203" pitchFamily="34" charset="0"/>
            </a:endParaRPr>
          </a:p>
        </p:txBody>
      </p:sp>
      <p:sp>
        <p:nvSpPr>
          <p:cNvPr id="4" name="Text Placeholder 3"/>
          <p:cNvSpPr>
            <a:spLocks noGrp="1"/>
          </p:cNvSpPr>
          <p:nvPr>
            <p:ph type="body" sz="quarter" idx="10"/>
          </p:nvPr>
        </p:nvSpPr>
        <p:spPr>
          <a:xfrm>
            <a:off x="157350" y="972356"/>
            <a:ext cx="7006968" cy="4146289"/>
          </a:xfrm>
        </p:spPr>
        <p:txBody>
          <a:bodyPr vert="horz" wrap="square" lIns="146228" tIns="91392" rIns="146228" bIns="91392" rtlCol="0">
            <a:spAutoFit/>
          </a:bodyPr>
          <a:lstStyle/>
          <a:p>
            <a:pPr defTabSz="932182">
              <a:spcBef>
                <a:spcPct val="20000"/>
              </a:spcBef>
              <a:buSzPct val="90000"/>
            </a:pPr>
            <a:r>
              <a:rPr lang="en-US" sz="3198" dirty="0">
                <a:gradFill>
                  <a:gsLst>
                    <a:gs pos="1250">
                      <a:srgbClr val="E81123"/>
                    </a:gs>
                    <a:gs pos="99000">
                      <a:srgbClr val="E81123"/>
                    </a:gs>
                  </a:gsLst>
                  <a:lin ang="5400000" scaled="0"/>
                </a:gradFill>
                <a:latin typeface="Segoe UI Light"/>
              </a:rPr>
              <a:t>Software </a:t>
            </a:r>
          </a:p>
          <a:p>
            <a:pPr marL="282490" lvl="1" indent="-282490" defTabSz="932182">
              <a:spcBef>
                <a:spcPct val="20000"/>
              </a:spcBef>
              <a:buSzPct val="90000"/>
              <a:buFont typeface="Arial" pitchFamily="34" charset="0"/>
              <a:buChar char="•"/>
            </a:pPr>
            <a:r>
              <a:rPr lang="en-US" sz="1798" b="1" dirty="0">
                <a:latin typeface="Segoe UI"/>
              </a:rPr>
              <a:t>3 years free software/Development Tools</a:t>
            </a:r>
          </a:p>
          <a:p>
            <a:pPr marL="282490" lvl="1" indent="-282490" defTabSz="932182">
              <a:spcBef>
                <a:spcPct val="20000"/>
              </a:spcBef>
              <a:buSzPct val="90000"/>
              <a:buFont typeface="Arial" pitchFamily="34" charset="0"/>
              <a:buChar char="•"/>
            </a:pPr>
            <a:r>
              <a:rPr lang="en-US" sz="1798" b="1" dirty="0">
                <a:latin typeface="Segoe UI"/>
              </a:rPr>
              <a:t>Windows Azure Credits $200 first month/$150 thereafter</a:t>
            </a:r>
          </a:p>
          <a:p>
            <a:pPr defTabSz="932182">
              <a:spcBef>
                <a:spcPct val="20000"/>
              </a:spcBef>
              <a:buSzPct val="90000"/>
            </a:pPr>
            <a:r>
              <a:rPr lang="en-US" sz="3198" dirty="0">
                <a:gradFill>
                  <a:gsLst>
                    <a:gs pos="1250">
                      <a:srgbClr val="E81123"/>
                    </a:gs>
                    <a:gs pos="99000">
                      <a:srgbClr val="E81123"/>
                    </a:gs>
                  </a:gsLst>
                  <a:lin ang="5400000" scaled="0"/>
                </a:gradFill>
                <a:latin typeface="Segoe UI Light"/>
              </a:rPr>
              <a:t>Support</a:t>
            </a:r>
          </a:p>
          <a:p>
            <a:pPr marL="342694" lvl="1" indent="-342694" defTabSz="932182">
              <a:spcBef>
                <a:spcPct val="20000"/>
              </a:spcBef>
              <a:buSzPct val="90000"/>
              <a:buFont typeface="Arial" pitchFamily="34" charset="0"/>
              <a:buChar char="•"/>
            </a:pPr>
            <a:r>
              <a:rPr lang="en-US" sz="1798" dirty="0">
                <a:gradFill>
                  <a:gsLst>
                    <a:gs pos="1250">
                      <a:srgbClr val="000000">
                        <a:lumMod val="65000"/>
                        <a:lumOff val="35000"/>
                      </a:srgbClr>
                    </a:gs>
                    <a:gs pos="99000">
                      <a:srgbClr val="000000">
                        <a:lumMod val="65000"/>
                        <a:lumOff val="35000"/>
                      </a:srgbClr>
                    </a:gs>
                  </a:gsLst>
                  <a:lin ang="5400000" scaled="0"/>
                </a:gradFill>
                <a:latin typeface="Segoe UI"/>
              </a:rPr>
              <a:t>Professional technical and product support</a:t>
            </a:r>
          </a:p>
          <a:p>
            <a:pPr marL="342694" lvl="1" indent="-342694" defTabSz="932182">
              <a:spcBef>
                <a:spcPct val="20000"/>
              </a:spcBef>
              <a:buSzPct val="90000"/>
              <a:buFont typeface="Arial" pitchFamily="34" charset="0"/>
              <a:buChar char="•"/>
            </a:pPr>
            <a:r>
              <a:rPr lang="en-US" sz="1798" dirty="0">
                <a:gradFill>
                  <a:gsLst>
                    <a:gs pos="1250">
                      <a:srgbClr val="000000">
                        <a:lumMod val="65000"/>
                        <a:lumOff val="35000"/>
                      </a:srgbClr>
                    </a:gs>
                    <a:gs pos="99000">
                      <a:srgbClr val="000000">
                        <a:lumMod val="65000"/>
                        <a:lumOff val="35000"/>
                      </a:srgbClr>
                    </a:gs>
                  </a:gsLst>
                  <a:lin ang="5400000" scaled="0"/>
                </a:gradFill>
                <a:latin typeface="Segoe UI"/>
              </a:rPr>
              <a:t>Unique offers from Network Partners</a:t>
            </a:r>
          </a:p>
          <a:p>
            <a:pPr lvl="1" defTabSz="932182">
              <a:spcBef>
                <a:spcPct val="20000"/>
              </a:spcBef>
              <a:buSzPct val="90000"/>
            </a:pPr>
            <a:r>
              <a:rPr lang="en-US" sz="3198" dirty="0">
                <a:gradFill>
                  <a:gsLst>
                    <a:gs pos="1250">
                      <a:srgbClr val="E81123"/>
                    </a:gs>
                    <a:gs pos="99000">
                      <a:srgbClr val="E81123"/>
                    </a:gs>
                  </a:gsLst>
                  <a:lin ang="5400000" scaled="0"/>
                </a:gradFill>
                <a:latin typeface="Segoe UI Light"/>
              </a:rPr>
              <a:t>Visibility</a:t>
            </a:r>
          </a:p>
          <a:p>
            <a:pPr marL="342694" lvl="1" indent="-342694" defTabSz="932182">
              <a:spcBef>
                <a:spcPct val="20000"/>
              </a:spcBef>
              <a:buSzPct val="90000"/>
              <a:buFont typeface="Arial" pitchFamily="34" charset="0"/>
              <a:buChar char="•"/>
            </a:pPr>
            <a:r>
              <a:rPr lang="en-US" sz="1798" dirty="0">
                <a:gradFill>
                  <a:gsLst>
                    <a:gs pos="1250">
                      <a:srgbClr val="000000">
                        <a:lumMod val="65000"/>
                        <a:lumOff val="35000"/>
                      </a:srgbClr>
                    </a:gs>
                    <a:gs pos="99000">
                      <a:srgbClr val="000000">
                        <a:lumMod val="65000"/>
                        <a:lumOff val="35000"/>
                      </a:srgbClr>
                    </a:gs>
                  </a:gsLst>
                  <a:lin ang="5400000" scaled="0"/>
                </a:gradFill>
                <a:latin typeface="Segoe UI"/>
              </a:rPr>
              <a:t>Profile, Offers and Events </a:t>
            </a:r>
          </a:p>
          <a:p>
            <a:pPr marL="342694" lvl="1" indent="-342694" defTabSz="932182">
              <a:spcBef>
                <a:spcPct val="20000"/>
              </a:spcBef>
              <a:buSzPct val="90000"/>
              <a:buFont typeface="Arial" pitchFamily="34" charset="0"/>
              <a:buChar char="•"/>
            </a:pPr>
            <a:r>
              <a:rPr lang="en-US" sz="1798" dirty="0">
                <a:gradFill>
                  <a:gsLst>
                    <a:gs pos="1250">
                      <a:srgbClr val="000000">
                        <a:lumMod val="65000"/>
                        <a:lumOff val="35000"/>
                      </a:srgbClr>
                    </a:gs>
                    <a:gs pos="99000">
                      <a:srgbClr val="000000">
                        <a:lumMod val="65000"/>
                        <a:lumOff val="35000"/>
                      </a:srgbClr>
                    </a:gs>
                  </a:gsLst>
                  <a:lin ang="5400000" scaled="0"/>
                </a:gradFill>
                <a:latin typeface="Segoe UI"/>
              </a:rPr>
              <a:t>Connection to the ecosystem</a:t>
            </a:r>
          </a:p>
          <a:p>
            <a:pPr marL="342694" lvl="1" indent="-342694" defTabSz="932182">
              <a:spcBef>
                <a:spcPct val="20000"/>
              </a:spcBef>
              <a:buSzPct val="90000"/>
              <a:buFont typeface="Arial" pitchFamily="34" charset="0"/>
              <a:buChar char="•"/>
            </a:pPr>
            <a:r>
              <a:rPr lang="en-US" sz="1798" dirty="0">
                <a:gradFill>
                  <a:gsLst>
                    <a:gs pos="1250">
                      <a:srgbClr val="000000">
                        <a:lumMod val="65000"/>
                        <a:lumOff val="35000"/>
                      </a:srgbClr>
                    </a:gs>
                    <a:gs pos="99000">
                      <a:srgbClr val="000000">
                        <a:lumMod val="65000"/>
                        <a:lumOff val="35000"/>
                      </a:srgbClr>
                    </a:gs>
                  </a:gsLst>
                  <a:lin ang="5400000" scaled="0"/>
                </a:gradFill>
                <a:latin typeface="Segoe UI"/>
              </a:rPr>
              <a:t>Opportunities for showcase, visibility (events, social media)</a:t>
            </a:r>
          </a:p>
          <a:p>
            <a:pPr marL="342694" lvl="1" indent="-342694" defTabSz="932182">
              <a:spcBef>
                <a:spcPct val="20000"/>
              </a:spcBef>
              <a:buSzPct val="90000"/>
              <a:buFont typeface="Arial" pitchFamily="34" charset="0"/>
              <a:buChar char="•"/>
            </a:pPr>
            <a:endParaRPr lang="en-US" sz="1798" dirty="0">
              <a:gradFill>
                <a:gsLst>
                  <a:gs pos="1250">
                    <a:srgbClr val="000000">
                      <a:lumMod val="65000"/>
                      <a:lumOff val="35000"/>
                    </a:srgbClr>
                  </a:gs>
                  <a:gs pos="99000">
                    <a:srgbClr val="000000">
                      <a:lumMod val="65000"/>
                      <a:lumOff val="35000"/>
                    </a:srgbClr>
                  </a:gs>
                </a:gsLst>
                <a:lin ang="5400000" scaled="0"/>
              </a:gradFill>
              <a:latin typeface="Segoe UI"/>
            </a:endParaRPr>
          </a:p>
        </p:txBody>
      </p:sp>
      <p:pic>
        <p:nvPicPr>
          <p:cNvPr id="11" name="Picture 10"/>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7415219" y="364802"/>
            <a:ext cx="2177179" cy="2177178"/>
          </a:xfrm>
          <a:prstGeom prst="rect">
            <a:avLst/>
          </a:prstGeom>
        </p:spPr>
      </p:pic>
      <p:grpSp>
        <p:nvGrpSpPr>
          <p:cNvPr id="2" name="Group 1"/>
          <p:cNvGrpSpPr/>
          <p:nvPr/>
        </p:nvGrpSpPr>
        <p:grpSpPr>
          <a:xfrm>
            <a:off x="9733405" y="364803"/>
            <a:ext cx="2177177" cy="2177177"/>
            <a:chOff x="9560544" y="1277605"/>
            <a:chExt cx="2178311" cy="2178311"/>
          </a:xfrm>
        </p:grpSpPr>
        <p:sp>
          <p:nvSpPr>
            <p:cNvPr id="25" name="Rectangle 24"/>
            <p:cNvSpPr/>
            <p:nvPr/>
          </p:nvSpPr>
          <p:spPr bwMode="gray">
            <a:xfrm>
              <a:off x="9560544" y="1277605"/>
              <a:ext cx="2178311" cy="2178311"/>
            </a:xfrm>
            <a:prstGeom prst="rect">
              <a:avLst/>
            </a:prstGeom>
            <a:solidFill>
              <a:srgbClr val="E81123"/>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89593" tIns="44795" rIns="89593" bIns="44795" numCol="1" rtlCol="0" anchor="ctr" anchorCtr="0" compatLnSpc="1">
              <a:prstTxWarp prst="textNoShape">
                <a:avLst/>
              </a:prstTxWarp>
            </a:bodyPr>
            <a:lstStyle/>
            <a:p>
              <a:pPr algn="ctr" defTabSz="895553" fontAlgn="base">
                <a:spcBef>
                  <a:spcPct val="0"/>
                </a:spcBef>
                <a:spcAft>
                  <a:spcPct val="0"/>
                </a:spcAft>
              </a:pPr>
              <a:endParaRPr lang="en-US" sz="2155" dirty="0">
                <a:gradFill>
                  <a:gsLst>
                    <a:gs pos="0">
                      <a:srgbClr val="FFFFFF"/>
                    </a:gs>
                    <a:gs pos="100000">
                      <a:srgbClr val="FFFFFF"/>
                    </a:gs>
                  </a:gsLst>
                  <a:lin ang="5400000" scaled="0"/>
                </a:gradFill>
                <a:latin typeface="Segoe UI" pitchFamily="34" charset="0"/>
              </a:endParaRPr>
            </a:p>
          </p:txBody>
        </p:sp>
        <p:pic>
          <p:nvPicPr>
            <p:cNvPr id="28" name="Picture 27"/>
            <p:cNvPicPr>
              <a:picLocks noChangeAspect="1"/>
            </p:cNvPicPr>
            <p:nvPr/>
          </p:nvPicPr>
          <p:blipFill rotWithShape="1">
            <a:blip r:embed="rId5" cstate="print">
              <a:extLst>
                <a:ext uri="{28A0092B-C50C-407E-A947-70E740481C1C}">
                  <a14:useLocalDpi xmlns:a14="http://schemas.microsoft.com/office/drawing/2010/main" val="0"/>
                </a:ext>
              </a:extLst>
            </a:blip>
            <a:srcRect r="66178"/>
            <a:stretch/>
          </p:blipFill>
          <p:spPr>
            <a:xfrm>
              <a:off x="10050763" y="1781713"/>
              <a:ext cx="1197873" cy="1397310"/>
            </a:xfrm>
            <a:prstGeom prst="rect">
              <a:avLst/>
            </a:prstGeom>
          </p:spPr>
        </p:pic>
      </p:grpSp>
      <p:grpSp>
        <p:nvGrpSpPr>
          <p:cNvPr id="5" name="Group 4"/>
          <p:cNvGrpSpPr/>
          <p:nvPr/>
        </p:nvGrpSpPr>
        <p:grpSpPr>
          <a:xfrm>
            <a:off x="7415219" y="2657928"/>
            <a:ext cx="2177177" cy="2177177"/>
            <a:chOff x="7241150" y="3571925"/>
            <a:chExt cx="2178311" cy="2178311"/>
          </a:xfrm>
        </p:grpSpPr>
        <p:sp>
          <p:nvSpPr>
            <p:cNvPr id="14" name="Rectangle 13"/>
            <p:cNvSpPr/>
            <p:nvPr/>
          </p:nvSpPr>
          <p:spPr bwMode="gray">
            <a:xfrm>
              <a:off x="7241150" y="3571925"/>
              <a:ext cx="2178311" cy="2178311"/>
            </a:xfrm>
            <a:prstGeom prst="rect">
              <a:avLst/>
            </a:prstGeom>
            <a:solidFill>
              <a:srgbClr val="E81123"/>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89593" tIns="44795" rIns="89593" bIns="44795" numCol="1" rtlCol="0" anchor="ctr" anchorCtr="0" compatLnSpc="1">
              <a:prstTxWarp prst="textNoShape">
                <a:avLst/>
              </a:prstTxWarp>
            </a:bodyPr>
            <a:lstStyle/>
            <a:p>
              <a:pPr algn="ctr" defTabSz="895553" fontAlgn="base">
                <a:spcBef>
                  <a:spcPct val="0"/>
                </a:spcBef>
                <a:spcAft>
                  <a:spcPct val="0"/>
                </a:spcAft>
              </a:pPr>
              <a:endParaRPr lang="en-US" sz="2155" dirty="0">
                <a:gradFill>
                  <a:gsLst>
                    <a:gs pos="0">
                      <a:srgbClr val="FFFFFF"/>
                    </a:gs>
                    <a:gs pos="100000">
                      <a:srgbClr val="FFFFFF"/>
                    </a:gs>
                  </a:gsLst>
                  <a:lin ang="5400000" scaled="0"/>
                </a:gradFill>
                <a:latin typeface="Segoe UI" pitchFamily="34" charset="0"/>
              </a:endParaRPr>
            </a:p>
          </p:txBody>
        </p:sp>
        <p:pic>
          <p:nvPicPr>
            <p:cNvPr id="30" name="Picture 2" descr="\\MAGNUM\Projects\Microsoft\Cloud Power FY12\Design\Icons\PNGs\Cloud_on_your_terms.png"/>
            <p:cNvPicPr>
              <a:picLocks noChangeAspect="1" noChangeArrowheads="1"/>
            </p:cNvPicPr>
            <p:nvPr/>
          </p:nvPicPr>
          <p:blipFill>
            <a:blip r:embed="rId6" cstate="print">
              <a:lum bright="100000"/>
            </a:blip>
            <a:stretch>
              <a:fillRect/>
            </a:stretch>
          </p:blipFill>
          <p:spPr bwMode="auto">
            <a:xfrm>
              <a:off x="7415905" y="3744971"/>
              <a:ext cx="1828800" cy="1828800"/>
            </a:xfrm>
            <a:prstGeom prst="rect">
              <a:avLst/>
            </a:prstGeom>
            <a:noFill/>
            <a:ln>
              <a:noFill/>
            </a:ln>
          </p:spPr>
        </p:pic>
      </p:grpSp>
      <p:sp>
        <p:nvSpPr>
          <p:cNvPr id="6" name="TextBox 5"/>
          <p:cNvSpPr txBox="1"/>
          <p:nvPr/>
        </p:nvSpPr>
        <p:spPr>
          <a:xfrm>
            <a:off x="685387" y="5749028"/>
            <a:ext cx="6030740" cy="369236"/>
          </a:xfrm>
          <a:prstGeom prst="rect">
            <a:avLst/>
          </a:prstGeom>
          <a:noFill/>
        </p:spPr>
        <p:txBody>
          <a:bodyPr wrap="square" rtlCol="0">
            <a:spAutoFit/>
          </a:bodyPr>
          <a:lstStyle/>
          <a:p>
            <a:pPr defTabSz="914363"/>
            <a:endParaRPr lang="en-US" sz="1799" dirty="0">
              <a:solidFill>
                <a:prstClr val="black"/>
              </a:solidFill>
            </a:endParaRPr>
          </a:p>
        </p:txBody>
      </p:sp>
      <p:sp>
        <p:nvSpPr>
          <p:cNvPr id="13" name="TextBox 12"/>
          <p:cNvSpPr txBox="1"/>
          <p:nvPr/>
        </p:nvSpPr>
        <p:spPr>
          <a:xfrm>
            <a:off x="157350" y="5021963"/>
            <a:ext cx="7257870" cy="1538482"/>
          </a:xfrm>
          <a:prstGeom prst="rect">
            <a:avLst/>
          </a:prstGeom>
          <a:solidFill>
            <a:srgbClr val="002060"/>
          </a:solidFill>
        </p:spPr>
        <p:txBody>
          <a:bodyPr wrap="square" lIns="0" tIns="0" rIns="0" bIns="0" rtlCol="0">
            <a:spAutoFit/>
          </a:bodyPr>
          <a:lstStyle/>
          <a:p>
            <a:pPr marL="194252" defTabSz="914363"/>
            <a:r>
              <a:rPr lang="en-US" sz="1999" dirty="0">
                <a:solidFill>
                  <a:prstClr val="white"/>
                </a:solidFill>
              </a:rPr>
              <a:t>Is your startup:</a:t>
            </a:r>
          </a:p>
          <a:p>
            <a:pPr marL="285664" indent="-91413" defTabSz="914363">
              <a:buFont typeface="Arial" pitchFamily="34" charset="0"/>
              <a:buChar char="•"/>
            </a:pPr>
            <a:r>
              <a:rPr lang="en-US" sz="1999" dirty="0">
                <a:solidFill>
                  <a:prstClr val="white"/>
                </a:solidFill>
              </a:rPr>
              <a:t> Developing Software?</a:t>
            </a:r>
          </a:p>
          <a:p>
            <a:pPr marL="285664" indent="-91413" defTabSz="914363">
              <a:buFont typeface="Arial" pitchFamily="34" charset="0"/>
              <a:buChar char="•"/>
            </a:pPr>
            <a:r>
              <a:rPr lang="en-US" sz="1999" dirty="0">
                <a:solidFill>
                  <a:prstClr val="white"/>
                </a:solidFill>
              </a:rPr>
              <a:t> Privately held?</a:t>
            </a:r>
          </a:p>
          <a:p>
            <a:pPr marL="285664" indent="-91413" defTabSz="914363">
              <a:buFont typeface="Arial" pitchFamily="34" charset="0"/>
              <a:buChar char="•"/>
            </a:pPr>
            <a:r>
              <a:rPr lang="en-US" sz="1999" dirty="0">
                <a:solidFill>
                  <a:prstClr val="white"/>
                </a:solidFill>
              </a:rPr>
              <a:t> Less than 5 years old?</a:t>
            </a:r>
          </a:p>
          <a:p>
            <a:pPr marL="285664" indent="-91413" defTabSz="914363">
              <a:buFont typeface="Arial" pitchFamily="34" charset="0"/>
              <a:buChar char="•"/>
            </a:pPr>
            <a:r>
              <a:rPr lang="en-US" sz="1999" dirty="0">
                <a:solidFill>
                  <a:prstClr val="white"/>
                </a:solidFill>
              </a:rPr>
              <a:t> Making less than US $1M in annual revenue?</a:t>
            </a:r>
          </a:p>
        </p:txBody>
      </p:sp>
      <p:pic>
        <p:nvPicPr>
          <p:cNvPr id="7" name="Picture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513300" y="6257158"/>
            <a:ext cx="1456721" cy="535845"/>
          </a:xfrm>
          <a:prstGeom prst="rect">
            <a:avLst/>
          </a:prstGeom>
        </p:spPr>
      </p:pic>
      <p:sp>
        <p:nvSpPr>
          <p:cNvPr id="8" name="Rectangle 7"/>
          <p:cNvSpPr/>
          <p:nvPr/>
        </p:nvSpPr>
        <p:spPr>
          <a:xfrm>
            <a:off x="7485724" y="5410562"/>
            <a:ext cx="4495363" cy="523084"/>
          </a:xfrm>
          <a:prstGeom prst="rect">
            <a:avLst/>
          </a:prstGeom>
        </p:spPr>
        <p:txBody>
          <a:bodyPr wrap="square">
            <a:spAutoFit/>
          </a:bodyPr>
          <a:lstStyle/>
          <a:p>
            <a:pPr algn="ctr" defTabSz="914126"/>
            <a:r>
              <a:rPr lang="en-US" sz="2799" u="sng" dirty="0">
                <a:solidFill>
                  <a:srgbClr val="00B0F0"/>
                </a:solidFill>
              </a:rPr>
              <a:t>http://bit.ly/1dSq8l7</a:t>
            </a:r>
          </a:p>
        </p:txBody>
      </p:sp>
    </p:spTree>
    <p:extLst>
      <p:ext uri="{BB962C8B-B14F-4D97-AF65-F5344CB8AC3E}">
        <p14:creationId xmlns:p14="http://schemas.microsoft.com/office/powerpoint/2010/main" val="22176165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25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1000" fill="hold"/>
                                        <p:tgtEl>
                                          <p:spTgt spid="11"/>
                                        </p:tgtEl>
                                        <p:attrNameLst>
                                          <p:attrName>ppt_x</p:attrName>
                                        </p:attrNameLst>
                                      </p:cBhvr>
                                      <p:tavLst>
                                        <p:tav tm="0">
                                          <p:val>
                                            <p:strVal val="1+#ppt_w/2"/>
                                          </p:val>
                                        </p:tav>
                                        <p:tav tm="100000">
                                          <p:val>
                                            <p:strVal val="#ppt_x"/>
                                          </p:val>
                                        </p:tav>
                                      </p:tavLst>
                                    </p:anim>
                                    <p:anim calcmode="lin" valueType="num">
                                      <p:cBhvr additive="base">
                                        <p:cTn id="8" dur="1000" fill="hold"/>
                                        <p:tgtEl>
                                          <p:spTgt spid="11"/>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50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1+#ppt_w/2"/>
                                          </p:val>
                                        </p:tav>
                                        <p:tav tm="100000">
                                          <p:val>
                                            <p:strVal val="#ppt_x"/>
                                          </p:val>
                                        </p:tav>
                                      </p:tavLst>
                                    </p:anim>
                                    <p:anim calcmode="lin" valueType="num">
                                      <p:cBhvr additive="base">
                                        <p:cTn id="12" dur="1000" fill="hold"/>
                                        <p:tgtEl>
                                          <p:spTgt spid="2"/>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70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1000" fill="hold"/>
                                        <p:tgtEl>
                                          <p:spTgt spid="5"/>
                                        </p:tgtEl>
                                        <p:attrNameLst>
                                          <p:attrName>ppt_x</p:attrName>
                                        </p:attrNameLst>
                                      </p:cBhvr>
                                      <p:tavLst>
                                        <p:tav tm="0">
                                          <p:val>
                                            <p:strVal val="1+#ppt_w/2"/>
                                          </p:val>
                                        </p:tav>
                                        <p:tav tm="100000">
                                          <p:val>
                                            <p:strVal val="#ppt_x"/>
                                          </p:val>
                                        </p:tav>
                                      </p:tavLst>
                                    </p:anim>
                                    <p:anim calcmode="lin" valueType="num">
                                      <p:cBhvr additive="base">
                                        <p:cTn id="16" dur="1000" fill="hold"/>
                                        <p:tgtEl>
                                          <p:spTgt spid="5"/>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stCondLst>
                                    <p:cond delay="850"/>
                                  </p:stCondLst>
                                  <p:childTnLst>
                                    <p:set>
                                      <p:cBhvr>
                                        <p:cTn id="18" dur="1" fill="hold">
                                          <p:stCondLst>
                                            <p:cond delay="0"/>
                                          </p:stCondLst>
                                        </p:cTn>
                                        <p:tgtEl>
                                          <p:spTgt spid="29"/>
                                        </p:tgtEl>
                                        <p:attrNameLst>
                                          <p:attrName>style.visibility</p:attrName>
                                        </p:attrNameLst>
                                      </p:cBhvr>
                                      <p:to>
                                        <p:strVal val="visible"/>
                                      </p:to>
                                    </p:set>
                                    <p:anim calcmode="lin" valueType="num">
                                      <p:cBhvr additive="base">
                                        <p:cTn id="19" dur="1000" fill="hold"/>
                                        <p:tgtEl>
                                          <p:spTgt spid="29"/>
                                        </p:tgtEl>
                                        <p:attrNameLst>
                                          <p:attrName>ppt_x</p:attrName>
                                        </p:attrNameLst>
                                      </p:cBhvr>
                                      <p:tavLst>
                                        <p:tav tm="0">
                                          <p:val>
                                            <p:strVal val="1+#ppt_w/2"/>
                                          </p:val>
                                        </p:tav>
                                        <p:tav tm="100000">
                                          <p:val>
                                            <p:strVal val="#ppt_x"/>
                                          </p:val>
                                        </p:tav>
                                      </p:tavLst>
                                    </p:anim>
                                    <p:anim calcmode="lin" valueType="num">
                                      <p:cBhvr additive="base">
                                        <p:cTn id="20" dur="1000" fill="hold"/>
                                        <p:tgtEl>
                                          <p:spTgt spid="2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par>
              <p:cTn id="21"/>
            </p:par>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2000" cy="6858000"/>
          </a:xfrm>
          <a:prstGeom prst="rect">
            <a:avLst/>
          </a:prstGeom>
        </p:spPr>
      </p:pic>
      <p:sp>
        <p:nvSpPr>
          <p:cNvPr id="3" name="TextBox 2"/>
          <p:cNvSpPr txBox="1"/>
          <p:nvPr/>
        </p:nvSpPr>
        <p:spPr>
          <a:xfrm>
            <a:off x="6096000" y="6287511"/>
            <a:ext cx="3660617" cy="369332"/>
          </a:xfrm>
          <a:prstGeom prst="rect">
            <a:avLst/>
          </a:prstGeom>
          <a:noFill/>
        </p:spPr>
        <p:txBody>
          <a:bodyPr wrap="none" rtlCol="0">
            <a:spAutoFit/>
          </a:bodyPr>
          <a:lstStyle/>
          <a:p>
            <a:r>
              <a:rPr lang="en-US" dirty="0" smtClean="0"/>
              <a:t>http://www.wpdevcenteroffers.com/</a:t>
            </a:r>
            <a:endParaRPr lang="en-US" dirty="0"/>
          </a:p>
        </p:txBody>
      </p:sp>
    </p:spTree>
    <p:extLst>
      <p:ext uri="{BB962C8B-B14F-4D97-AF65-F5344CB8AC3E}">
        <p14:creationId xmlns:p14="http://schemas.microsoft.com/office/powerpoint/2010/main" val="620626041"/>
      </p:ext>
    </p:extLst>
  </p:cSld>
  <p:clrMapOvr>
    <a:masterClrMapping/>
  </p:clrMapOvr>
  <mc:AlternateContent xmlns:mc="http://schemas.openxmlformats.org/markup-compatibility/2006" xmlns:p14="http://schemas.microsoft.com/office/powerpoint/2010/main">
    <mc:Choice Requires="p14">
      <p:transition spd="slow" p14:dur="2000" advClick="0" advTm="180000"/>
    </mc:Choice>
    <mc:Fallback xmlns="">
      <p:transition spd="slow" advClick="0" advTm="180000"/>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Windows Phone 8</a:t>
            </a:r>
            <a:endParaRPr lang="en-US" dirty="0"/>
          </a:p>
        </p:txBody>
      </p:sp>
      <p:sp>
        <p:nvSpPr>
          <p:cNvPr id="3" name="Content Placeholder 2"/>
          <p:cNvSpPr>
            <a:spLocks noGrp="1"/>
          </p:cNvSpPr>
          <p:nvPr>
            <p:ph idx="1"/>
          </p:nvPr>
        </p:nvSpPr>
        <p:spPr/>
        <p:txBody>
          <a:bodyPr/>
          <a:lstStyle/>
          <a:p>
            <a:r>
              <a:rPr lang="en-US" dirty="0"/>
              <a:t>Window Phone is currently growing faster than the phone market, and as of the latest figures is beating iPhone sales in 24 countries including India and Mexico, and is #2 in 10+ countries. There are more than 14 million downloads a day of apps on the phone alone. That’s nothing to shake a stick at.  The </a:t>
            </a:r>
            <a:r>
              <a:rPr lang="en-US" dirty="0">
                <a:hlinkClick r:id="rId2"/>
              </a:rPr>
              <a:t>Lumia 520</a:t>
            </a:r>
            <a:r>
              <a:rPr lang="en-US" dirty="0"/>
              <a:t> 512 MB phone has </a:t>
            </a:r>
            <a:r>
              <a:rPr lang="en-US" b="1" i="1" dirty="0"/>
              <a:t>sold more than any other Android phone – EVER. </a:t>
            </a:r>
            <a:r>
              <a:rPr lang="en-US" dirty="0"/>
              <a:t>Again, not too shabby!</a:t>
            </a:r>
            <a:br>
              <a:rPr lang="en-US" dirty="0"/>
            </a:br>
            <a:endParaRPr lang="en-US" dirty="0"/>
          </a:p>
        </p:txBody>
      </p:sp>
    </p:spTree>
    <p:extLst>
      <p:ext uri="{BB962C8B-B14F-4D97-AF65-F5344CB8AC3E}">
        <p14:creationId xmlns:p14="http://schemas.microsoft.com/office/powerpoint/2010/main" val="21794749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Windows 8 Store?</a:t>
            </a:r>
            <a:endParaRPr lang="en-US" dirty="0"/>
          </a:p>
        </p:txBody>
      </p:sp>
      <p:sp>
        <p:nvSpPr>
          <p:cNvPr id="3" name="Content Placeholder 2"/>
          <p:cNvSpPr>
            <a:spLocks noGrp="1"/>
          </p:cNvSpPr>
          <p:nvPr>
            <p:ph idx="1"/>
          </p:nvPr>
        </p:nvSpPr>
        <p:spPr/>
        <p:txBody>
          <a:bodyPr/>
          <a:lstStyle/>
          <a:p>
            <a:r>
              <a:rPr lang="en-US" dirty="0"/>
              <a:t>Windows Store applications run on the Windows 8 platform, not the phone which targets 3000+ different devices from hand held small tablets, larger tablets, laptops of all sizes, and of course desktop systems as well. Some folks new to the platform think this means only tablets, like a Microsoft Surface tablet. That’s not the case. Windows 8 runs on many device types as listed above. Every one of them can run a Windows Store app on it. </a:t>
            </a:r>
          </a:p>
        </p:txBody>
      </p:sp>
    </p:spTree>
    <p:extLst>
      <p:ext uri="{BB962C8B-B14F-4D97-AF65-F5344CB8AC3E}">
        <p14:creationId xmlns:p14="http://schemas.microsoft.com/office/powerpoint/2010/main" val="31993735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few quick Quotes</a:t>
            </a:r>
            <a:endParaRPr lang="en-US" dirty="0"/>
          </a:p>
        </p:txBody>
      </p:sp>
      <p:sp>
        <p:nvSpPr>
          <p:cNvPr id="5" name="Rectangle 2"/>
          <p:cNvSpPr>
            <a:spLocks noChangeArrowheads="1"/>
          </p:cNvSpPr>
          <p:nvPr/>
        </p:nvSpPr>
        <p:spPr bwMode="auto">
          <a:xfrm>
            <a:off x="1141413" y="2680665"/>
            <a:ext cx="10116059" cy="21544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3480" tIns="0" rIns="-6348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smtClean="0">
                <a:ln>
                  <a:noFill/>
                </a:ln>
                <a:effectLst/>
                <a:latin typeface="Arial" panose="020B0604020202020204" pitchFamily="34" charset="0"/>
              </a:rPr>
              <a:t>Pat Toulouse, President and Founder of </a:t>
            </a:r>
            <a:r>
              <a:rPr kumimoji="0" lang="en-US" altLang="en-US" sz="2000" b="1" i="0" u="none" strike="noStrike" cap="none" normalizeH="0" baseline="0" dirty="0" err="1" smtClean="0">
                <a:ln>
                  <a:noFill/>
                </a:ln>
                <a:effectLst/>
                <a:latin typeface="Arial" panose="020B0604020202020204" pitchFamily="34" charset="0"/>
              </a:rPr>
              <a:t>RatRod</a:t>
            </a:r>
            <a:r>
              <a:rPr kumimoji="0" lang="en-US" altLang="en-US" sz="2000" b="1" i="0" u="none" strike="noStrike" cap="none" normalizeH="0" baseline="0" dirty="0" smtClean="0">
                <a:ln>
                  <a:noFill/>
                </a:ln>
                <a:effectLst/>
                <a:latin typeface="Arial" panose="020B0604020202020204" pitchFamily="34" charset="0"/>
              </a:rPr>
              <a:t> Studio</a:t>
            </a:r>
            <a:r>
              <a:rPr kumimoji="0" lang="en-US" altLang="en-US" sz="2000" b="0" i="0" u="none" strike="noStrike" cap="none" normalizeH="0" baseline="0" dirty="0" smtClean="0">
                <a:ln>
                  <a:noFill/>
                </a:ln>
                <a:effectLst/>
                <a:latin typeface="Arial" panose="020B0604020202020204" pitchFamily="34" charset="0"/>
              </a:rPr>
              <a:t/>
            </a:r>
            <a:br>
              <a:rPr kumimoji="0" lang="en-US" altLang="en-US" sz="2000" b="0" i="0" u="none" strike="noStrike" cap="none" normalizeH="0" baseline="0" dirty="0" smtClean="0">
                <a:ln>
                  <a:noFill/>
                </a:ln>
                <a:effectLst/>
                <a:latin typeface="Arial" panose="020B0604020202020204" pitchFamily="34" charset="0"/>
              </a:rPr>
            </a:br>
            <a:r>
              <a:rPr kumimoji="0" lang="en-US" altLang="en-US" sz="2000" b="0" i="0" u="none" strike="noStrike" cap="none" normalizeH="0" baseline="0" dirty="0" smtClean="0">
                <a:ln>
                  <a:noFill/>
                </a:ln>
                <a:effectLst/>
                <a:latin typeface="Arial" panose="020B0604020202020204" pitchFamily="34" charset="0"/>
              </a:rPr>
              <a:t>“The process of porting our games to</a:t>
            </a:r>
            <a:r>
              <a:rPr kumimoji="0" lang="en-US" altLang="en-US" sz="2000" b="0" i="0" u="none" strike="noStrike" cap="none" normalizeH="0" baseline="0" dirty="0" smtClean="0">
                <a:ln>
                  <a:noFill/>
                </a:ln>
                <a:effectLst/>
                <a:latin typeface="Arial" panose="020B0604020202020204" pitchFamily="34" charset="0"/>
                <a:hlinkClick r:id="rId2"/>
              </a:rPr>
              <a:t> Windows</a:t>
            </a:r>
            <a:r>
              <a:rPr kumimoji="0" lang="en-US" altLang="en-US" sz="2000" b="0" i="0" u="none" strike="noStrike" cap="none" normalizeH="0" baseline="0" dirty="0" smtClean="0">
                <a:ln>
                  <a:noFill/>
                </a:ln>
                <a:effectLst/>
                <a:latin typeface="Arial" panose="020B0604020202020204" pitchFamily="34" charset="0"/>
              </a:rPr>
              <a:t> and </a:t>
            </a:r>
            <a:r>
              <a:rPr kumimoji="0" lang="en-US" altLang="en-US" sz="2000" b="0" i="0" u="none" strike="noStrike" cap="none" normalizeH="0" baseline="0" dirty="0" smtClean="0">
                <a:ln>
                  <a:noFill/>
                </a:ln>
                <a:effectLst/>
                <a:latin typeface="Arial" panose="020B0604020202020204" pitchFamily="34" charset="0"/>
                <a:hlinkClick r:id="rId3"/>
              </a:rPr>
              <a:t>Windows Phone</a:t>
            </a:r>
            <a:r>
              <a:rPr kumimoji="0" lang="en-US" altLang="en-US" sz="2000" b="0" i="0" u="none" strike="noStrike" cap="none" normalizeH="0" baseline="0" dirty="0" smtClean="0">
                <a:ln>
                  <a:noFill/>
                </a:ln>
                <a:effectLst/>
                <a:latin typeface="Arial" panose="020B0604020202020204" pitchFamily="34" charset="0"/>
              </a:rPr>
              <a:t> was very straight forward. Since then, it has helped us extend our reach by generating over 5 million downloads within the past 6 months. And this continues to grow rapidly”.</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000" dirty="0">
              <a:latin typeface="Arial" panose="020B0604020202020204" pitchFamily="34" charset="0"/>
              <a:hlinkClick r:id="rId4"/>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smtClean="0">
                <a:ln>
                  <a:noFill/>
                </a:ln>
                <a:effectLst/>
                <a:latin typeface="Arial" panose="020B0604020202020204" pitchFamily="34" charset="0"/>
                <a:hlinkClick r:id="rId4"/>
              </a:rPr>
              <a:t>Magma Mobile’s</a:t>
            </a:r>
            <a:r>
              <a:rPr kumimoji="0" lang="en-US" altLang="en-US" sz="2000" b="1" i="0" u="none" strike="noStrike" cap="none" normalizeH="0" baseline="0" dirty="0" smtClean="0">
                <a:ln>
                  <a:noFill/>
                </a:ln>
                <a:effectLst/>
                <a:latin typeface="Arial" panose="020B0604020202020204" pitchFamily="34" charset="0"/>
              </a:rPr>
              <a:t> CEO Nicolas Sorel: </a:t>
            </a:r>
            <a:r>
              <a:rPr kumimoji="0" lang="en-US" altLang="en-US" sz="2000" b="0" i="0" u="none" strike="noStrike" cap="none" normalizeH="0" baseline="0" dirty="0" smtClean="0">
                <a:ln>
                  <a:noFill/>
                </a:ln>
                <a:effectLst/>
                <a:latin typeface="Arial" panose="020B0604020202020204" pitchFamily="34" charset="0"/>
              </a:rPr>
              <a:t>“first 1,000,000 downloads in 2 ½ months of being in the Windows Phone Store, and had 1,000,000 additional downloads in the last 30 days.”</a:t>
            </a:r>
          </a:p>
        </p:txBody>
      </p:sp>
    </p:spTree>
    <p:extLst>
      <p:ext uri="{BB962C8B-B14F-4D97-AF65-F5344CB8AC3E}">
        <p14:creationId xmlns:p14="http://schemas.microsoft.com/office/powerpoint/2010/main" val="29967081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Publishing to Windows</a:t>
            </a:r>
            <a:endParaRPr lang="en-US" dirty="0"/>
          </a:p>
        </p:txBody>
      </p:sp>
      <p:sp>
        <p:nvSpPr>
          <p:cNvPr id="3" name="Content Placeholder 2"/>
          <p:cNvSpPr>
            <a:spLocks noGrp="1"/>
          </p:cNvSpPr>
          <p:nvPr>
            <p:ph idx="1"/>
          </p:nvPr>
        </p:nvSpPr>
        <p:spPr>
          <a:xfrm>
            <a:off x="1141412" y="2249487"/>
            <a:ext cx="9905999" cy="3944279"/>
          </a:xfrm>
        </p:spPr>
        <p:txBody>
          <a:bodyPr/>
          <a:lstStyle/>
          <a:p>
            <a:r>
              <a:rPr lang="en-US" dirty="0" smtClean="0"/>
              <a:t>Some extra resources</a:t>
            </a:r>
          </a:p>
          <a:p>
            <a:r>
              <a:rPr lang="en-US" dirty="0" smtClean="0">
                <a:hlinkClick r:id="rId2"/>
              </a:rPr>
              <a:t>www.IndieDevSpot.com</a:t>
            </a:r>
            <a:endParaRPr lang="en-US" dirty="0" smtClean="0"/>
          </a:p>
          <a:p>
            <a:r>
              <a:rPr lang="en-US" dirty="0">
                <a:hlinkClick r:id="rId3"/>
              </a:rPr>
              <a:t>http://</a:t>
            </a:r>
            <a:r>
              <a:rPr lang="en-US" dirty="0" smtClean="0">
                <a:hlinkClick r:id="rId3"/>
              </a:rPr>
              <a:t>completedevelopment.blogspot.com/2014/04/how-to-port-unity-games-to-windows.html</a:t>
            </a:r>
            <a:r>
              <a:rPr lang="en-US" dirty="0" smtClean="0"/>
              <a:t> </a:t>
            </a:r>
          </a:p>
          <a:p>
            <a:endParaRPr lang="en-US" dirty="0"/>
          </a:p>
        </p:txBody>
      </p:sp>
    </p:spTree>
    <p:extLst>
      <p:ext uri="{BB962C8B-B14F-4D97-AF65-F5344CB8AC3E}">
        <p14:creationId xmlns:p14="http://schemas.microsoft.com/office/powerpoint/2010/main" val="391140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Requirements</a:t>
            </a:r>
            <a:endParaRPr lang="en-US" dirty="0"/>
          </a:p>
        </p:txBody>
      </p:sp>
      <p:sp>
        <p:nvSpPr>
          <p:cNvPr id="3" name="Content Placeholder 2"/>
          <p:cNvSpPr>
            <a:spLocks noGrp="1"/>
          </p:cNvSpPr>
          <p:nvPr>
            <p:ph idx="1"/>
          </p:nvPr>
        </p:nvSpPr>
        <p:spPr>
          <a:xfrm>
            <a:off x="1141412" y="1673526"/>
            <a:ext cx="9905999" cy="4848044"/>
          </a:xfrm>
        </p:spPr>
        <p:txBody>
          <a:bodyPr>
            <a:normAutofit fontScale="70000" lnSpcReduction="20000"/>
          </a:bodyPr>
          <a:lstStyle/>
          <a:p>
            <a:r>
              <a:rPr lang="en-US" dirty="0" smtClean="0"/>
              <a:t>Unity 4.2 or Later</a:t>
            </a:r>
            <a:endParaRPr lang="en-US" dirty="0"/>
          </a:p>
          <a:p>
            <a:r>
              <a:rPr lang="en-US" dirty="0"/>
              <a:t>Developer account to publish to the stores </a:t>
            </a:r>
            <a:r>
              <a:rPr lang="en-US" dirty="0">
                <a:hlinkClick r:id="rId2"/>
              </a:rPr>
              <a:t>http://</a:t>
            </a:r>
            <a:r>
              <a:rPr lang="en-US" dirty="0" smtClean="0">
                <a:hlinkClick r:id="rId2"/>
              </a:rPr>
              <a:t>msdn.microsoft.com/en-us/library/windows/apps/hh868184.aspx</a:t>
            </a:r>
            <a:r>
              <a:rPr lang="en-US" dirty="0" smtClean="0"/>
              <a:t> </a:t>
            </a:r>
          </a:p>
          <a:p>
            <a:r>
              <a:rPr lang="en-US" dirty="0" smtClean="0"/>
              <a:t>Windows </a:t>
            </a:r>
            <a:r>
              <a:rPr lang="en-US" dirty="0"/>
              <a:t>8 / 8.1 (Free trial </a:t>
            </a:r>
            <a:r>
              <a:rPr lang="en-US" dirty="0">
                <a:hlinkClick r:id="rId3" tooltip="http://technet.microsoft.com/en-us/evalcenter/hh699156.aspx"/>
              </a:rPr>
              <a:t>http://technet.microsoft.com/en-us/evalcenter/hh699156.aspx</a:t>
            </a:r>
            <a:r>
              <a:rPr lang="en-US" dirty="0"/>
              <a:t>) </a:t>
            </a:r>
          </a:p>
          <a:p>
            <a:pPr lvl="1"/>
            <a:r>
              <a:rPr lang="en-US" dirty="0"/>
              <a:t>Windows 8 is freely upgradable to Windows 8.1 </a:t>
            </a:r>
          </a:p>
          <a:p>
            <a:pPr lvl="1"/>
            <a:r>
              <a:rPr lang="en-US" dirty="0"/>
              <a:t>If you are on a mac see these links for getting Windows 8 running on it. You can either use boot camp or install it as a virtual machine running inside of OSX. For some common instructions here see</a:t>
            </a:r>
          </a:p>
          <a:p>
            <a:pPr lvl="2"/>
            <a:r>
              <a:rPr lang="en-US" dirty="0">
                <a:hlinkClick r:id="rId4"/>
              </a:rPr>
              <a:t>Virtual Box</a:t>
            </a:r>
            <a:r>
              <a:rPr lang="en-US" dirty="0"/>
              <a:t> : </a:t>
            </a:r>
            <a:r>
              <a:rPr lang="en-US" dirty="0">
                <a:hlinkClick r:id="rId4"/>
              </a:rPr>
              <a:t>http://</a:t>
            </a:r>
            <a:r>
              <a:rPr lang="en-US" dirty="0" smtClean="0">
                <a:hlinkClick r:id="rId4"/>
              </a:rPr>
              <a:t>blogs.technet.com/b/chrisavis/archive/2013/01/27/installing-windows-8-into-oracle-virtualbox-running-on-mac-os-x.aspx</a:t>
            </a:r>
            <a:r>
              <a:rPr lang="en-US" dirty="0" smtClean="0"/>
              <a:t> </a:t>
            </a:r>
            <a:endParaRPr lang="en-US" dirty="0"/>
          </a:p>
          <a:p>
            <a:pPr lvl="2"/>
            <a:r>
              <a:rPr lang="en-US" dirty="0" smtClean="0">
                <a:hlinkClick r:id="rId5"/>
              </a:rPr>
              <a:t>Parallels</a:t>
            </a:r>
            <a:r>
              <a:rPr lang="en-US" dirty="0"/>
              <a:t> : </a:t>
            </a:r>
            <a:r>
              <a:rPr lang="en-US" dirty="0">
                <a:hlinkClick r:id="rId5"/>
              </a:rPr>
              <a:t>http://</a:t>
            </a:r>
            <a:r>
              <a:rPr lang="en-US" dirty="0" smtClean="0">
                <a:hlinkClick r:id="rId5"/>
              </a:rPr>
              <a:t>blogs.technet.com/b/haroldwong/archive/2013/02/05/configuring-a-mac-for-windows-8-and-windows-phone-development-with-parallels-8-installing-and-configuring-parallels.aspx</a:t>
            </a:r>
            <a:r>
              <a:rPr lang="en-US" dirty="0" smtClean="0"/>
              <a:t> </a:t>
            </a:r>
            <a:endParaRPr lang="en-US" dirty="0"/>
          </a:p>
          <a:p>
            <a:r>
              <a:rPr lang="en-US" dirty="0"/>
              <a:t>Visual Studio (Retail or the free Express edition)</a:t>
            </a:r>
          </a:p>
          <a:p>
            <a:pPr lvl="2"/>
            <a:r>
              <a:rPr lang="en-US" dirty="0"/>
              <a:t>If you have the retail version of Visual Studio 2013, you are potentially all set. You may need the Windows Phone 8 SDK installed however and that is available </a:t>
            </a:r>
            <a:r>
              <a:rPr lang="en-US" dirty="0">
                <a:hlinkClick r:id="rId6"/>
              </a:rPr>
              <a:t>here</a:t>
            </a:r>
            <a:r>
              <a:rPr lang="en-US" dirty="0"/>
              <a:t> </a:t>
            </a:r>
            <a:r>
              <a:rPr lang="en-US" dirty="0">
                <a:hlinkClick r:id="rId6"/>
              </a:rPr>
              <a:t>http://</a:t>
            </a:r>
            <a:r>
              <a:rPr lang="en-US" dirty="0" smtClean="0">
                <a:hlinkClick r:id="rId6"/>
              </a:rPr>
              <a:t>www.microsoft.com/en-us/download/details.aspx?id=35471</a:t>
            </a:r>
            <a:r>
              <a:rPr lang="en-US" dirty="0" smtClean="0"/>
              <a:t> </a:t>
            </a:r>
            <a:endParaRPr lang="en-US" dirty="0"/>
          </a:p>
          <a:p>
            <a:pPr lvl="2"/>
            <a:r>
              <a:rPr lang="en-US" dirty="0"/>
              <a:t>If you want to </a:t>
            </a:r>
            <a:r>
              <a:rPr lang="en-US" dirty="0" smtClean="0"/>
              <a:t>develop </a:t>
            </a:r>
            <a:r>
              <a:rPr lang="en-US" dirty="0"/>
              <a:t>for Windows Phone 8, </a:t>
            </a:r>
            <a:r>
              <a:rPr lang="en-US" dirty="0">
                <a:hlinkClick r:id="rId7"/>
              </a:rPr>
              <a:t>http://</a:t>
            </a:r>
            <a:r>
              <a:rPr lang="en-US" dirty="0" smtClean="0">
                <a:hlinkClick r:id="rId7"/>
              </a:rPr>
              <a:t>www.visualstudio.com/downloads/download-visual-studio-vs#d-express-windows-phone</a:t>
            </a:r>
            <a:r>
              <a:rPr lang="en-US" dirty="0" smtClean="0"/>
              <a:t> </a:t>
            </a:r>
          </a:p>
          <a:p>
            <a:pPr lvl="2"/>
            <a:r>
              <a:rPr lang="en-US" dirty="0" smtClean="0"/>
              <a:t>If </a:t>
            </a:r>
            <a:r>
              <a:rPr lang="en-US" dirty="0"/>
              <a:t>you want to </a:t>
            </a:r>
            <a:r>
              <a:rPr lang="en-US" dirty="0" smtClean="0"/>
              <a:t>develop </a:t>
            </a:r>
            <a:r>
              <a:rPr lang="en-US" dirty="0"/>
              <a:t>for Windows Store (Windows 8) </a:t>
            </a:r>
            <a:r>
              <a:rPr lang="en-US" dirty="0">
                <a:hlinkClick r:id="rId8"/>
              </a:rPr>
              <a:t>http://</a:t>
            </a:r>
            <a:r>
              <a:rPr lang="en-US" dirty="0" smtClean="0">
                <a:hlinkClick r:id="rId8"/>
              </a:rPr>
              <a:t>www.visualstudio.com/downloads/download-visual-studio-vs#d-express-windows-8</a:t>
            </a:r>
            <a:r>
              <a:rPr lang="en-US" dirty="0" smtClean="0"/>
              <a:t> </a:t>
            </a:r>
            <a:endParaRPr lang="en-US" dirty="0"/>
          </a:p>
        </p:txBody>
      </p:sp>
    </p:spTree>
    <p:extLst>
      <p:ext uri="{BB962C8B-B14F-4D97-AF65-F5344CB8AC3E}">
        <p14:creationId xmlns:p14="http://schemas.microsoft.com/office/powerpoint/2010/main" val="11143306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Basics</a:t>
            </a:r>
            <a:endParaRPr lang="en-US" dirty="0"/>
          </a:p>
        </p:txBody>
      </p:sp>
      <p:sp>
        <p:nvSpPr>
          <p:cNvPr id="3" name="Content Placeholder 2"/>
          <p:cNvSpPr>
            <a:spLocks noGrp="1"/>
          </p:cNvSpPr>
          <p:nvPr>
            <p:ph idx="1"/>
          </p:nvPr>
        </p:nvSpPr>
        <p:spPr/>
        <p:txBody>
          <a:bodyPr>
            <a:normAutofit fontScale="92500" lnSpcReduction="10000"/>
          </a:bodyPr>
          <a:lstStyle/>
          <a:p>
            <a:r>
              <a:rPr lang="en-US" dirty="0"/>
              <a:t>Switch platform in Unity </a:t>
            </a:r>
          </a:p>
          <a:p>
            <a:r>
              <a:rPr lang="en-US" dirty="0"/>
              <a:t>Set player settings (images, icons, </a:t>
            </a:r>
            <a:r>
              <a:rPr lang="en-US" dirty="0" err="1"/>
              <a:t>etc</a:t>
            </a:r>
            <a:r>
              <a:rPr lang="en-US" dirty="0"/>
              <a:t>) </a:t>
            </a:r>
          </a:p>
          <a:p>
            <a:r>
              <a:rPr lang="en-US" dirty="0"/>
              <a:t>Build from Unity which creates a Visual Studio solution </a:t>
            </a:r>
          </a:p>
          <a:p>
            <a:r>
              <a:rPr lang="en-US" dirty="0"/>
              <a:t>Open solution in Visual Studio </a:t>
            </a:r>
          </a:p>
          <a:p>
            <a:r>
              <a:rPr lang="en-US" dirty="0"/>
              <a:t>Test the project and deploy to devices or local system (Note debug builds are slow, master builds are fastest more on this below) </a:t>
            </a:r>
          </a:p>
          <a:p>
            <a:r>
              <a:rPr lang="en-US" dirty="0"/>
              <a:t>Upload to the Windows Store and Windows Phone </a:t>
            </a:r>
            <a:r>
              <a:rPr lang="en-US" dirty="0" smtClean="0"/>
              <a:t>Store</a:t>
            </a:r>
            <a:endParaRPr lang="en-US" dirty="0"/>
          </a:p>
        </p:txBody>
      </p:sp>
      <p:pic>
        <p:nvPicPr>
          <p:cNvPr id="4" name="Picture 3"/>
          <p:cNvPicPr>
            <a:picLocks noChangeAspect="1"/>
          </p:cNvPicPr>
          <p:nvPr/>
        </p:nvPicPr>
        <p:blipFill>
          <a:blip r:embed="rId2"/>
          <a:stretch>
            <a:fillRect/>
          </a:stretch>
        </p:blipFill>
        <p:spPr>
          <a:xfrm>
            <a:off x="6711981" y="618518"/>
            <a:ext cx="4579998" cy="2501875"/>
          </a:xfrm>
          <a:prstGeom prst="rect">
            <a:avLst/>
          </a:prstGeom>
        </p:spPr>
      </p:pic>
    </p:spTree>
    <p:extLst>
      <p:ext uri="{BB962C8B-B14F-4D97-AF65-F5344CB8AC3E}">
        <p14:creationId xmlns:p14="http://schemas.microsoft.com/office/powerpoint/2010/main" val="10771025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Switch Platforms</a:t>
            </a:r>
            <a:endParaRPr lang="en-US" dirty="0"/>
          </a:p>
        </p:txBody>
      </p:sp>
      <p:sp>
        <p:nvSpPr>
          <p:cNvPr id="3" name="Content Placeholder 2"/>
          <p:cNvSpPr>
            <a:spLocks noGrp="1"/>
          </p:cNvSpPr>
          <p:nvPr>
            <p:ph idx="1"/>
          </p:nvPr>
        </p:nvSpPr>
        <p:spPr>
          <a:xfrm>
            <a:off x="1141413" y="2249487"/>
            <a:ext cx="5129992" cy="3541714"/>
          </a:xfrm>
        </p:spPr>
        <p:txBody>
          <a:bodyPr/>
          <a:lstStyle/>
          <a:p>
            <a:r>
              <a:rPr lang="en-US" dirty="0"/>
              <a:t>For a listing of </a:t>
            </a:r>
            <a:r>
              <a:rPr lang="en-US" dirty="0" smtClean="0"/>
              <a:t>pre-compilation directives see </a:t>
            </a:r>
            <a:r>
              <a:rPr lang="en-US" dirty="0" smtClean="0">
                <a:hlinkClick r:id="rId2"/>
              </a:rPr>
              <a:t>here</a:t>
            </a:r>
            <a:endParaRPr lang="en-US" dirty="0" smtClean="0"/>
          </a:p>
          <a:p>
            <a:r>
              <a:rPr lang="en-US" dirty="0" smtClean="0"/>
              <a:t>From Unity: File -&gt; Build Settings</a:t>
            </a:r>
          </a:p>
          <a:p>
            <a:r>
              <a:rPr lang="en-US" dirty="0" smtClean="0"/>
              <a:t>Player settings allows you to adjust some platform specific items.</a:t>
            </a:r>
            <a:endParaRPr lang="en-US" dirty="0"/>
          </a:p>
        </p:txBody>
      </p:sp>
      <p:pic>
        <p:nvPicPr>
          <p:cNvPr id="4" name="Picture 3"/>
          <p:cNvPicPr>
            <a:picLocks noChangeAspect="1"/>
          </p:cNvPicPr>
          <p:nvPr/>
        </p:nvPicPr>
        <p:blipFill>
          <a:blip r:embed="rId3"/>
          <a:stretch>
            <a:fillRect/>
          </a:stretch>
        </p:blipFill>
        <p:spPr>
          <a:xfrm>
            <a:off x="6476641" y="618518"/>
            <a:ext cx="5181731" cy="5066581"/>
          </a:xfrm>
          <a:prstGeom prst="rect">
            <a:avLst/>
          </a:prstGeom>
        </p:spPr>
      </p:pic>
    </p:spTree>
    <p:extLst>
      <p:ext uri="{BB962C8B-B14F-4D97-AF65-F5344CB8AC3E}">
        <p14:creationId xmlns:p14="http://schemas.microsoft.com/office/powerpoint/2010/main" val="41536575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 some </a:t>
            </a:r>
            <a:r>
              <a:rPr lang="en-US" dirty="0" err="1" smtClean="0"/>
              <a:t>WinRT</a:t>
            </a:r>
            <a:r>
              <a:rPr lang="en-US" dirty="0" smtClean="0"/>
              <a:t> Code from Visual Studio</a:t>
            </a:r>
            <a:endParaRPr lang="en-US" dirty="0"/>
          </a:p>
        </p:txBody>
      </p:sp>
      <p:sp>
        <p:nvSpPr>
          <p:cNvPr id="3" name="Content Placeholder 2"/>
          <p:cNvSpPr>
            <a:spLocks noGrp="1"/>
          </p:cNvSpPr>
          <p:nvPr>
            <p:ph idx="1"/>
          </p:nvPr>
        </p:nvSpPr>
        <p:spPr/>
        <p:txBody>
          <a:bodyPr/>
          <a:lstStyle/>
          <a:p>
            <a:r>
              <a:rPr lang="en-US" dirty="0" smtClean="0"/>
              <a:t>This is where you do platform </a:t>
            </a:r>
            <a:r>
              <a:rPr lang="en-US" dirty="0" err="1" smtClean="0"/>
              <a:t>interop</a:t>
            </a:r>
            <a:r>
              <a:rPr lang="en-US" dirty="0" smtClean="0"/>
              <a:t> (covered in porting section)</a:t>
            </a:r>
          </a:p>
          <a:p>
            <a:r>
              <a:rPr lang="en-US" dirty="0" smtClean="0"/>
              <a:t>You can also do anything that overlays or interacts directly with the device</a:t>
            </a:r>
          </a:p>
          <a:p>
            <a:endParaRPr lang="en-US" dirty="0"/>
          </a:p>
        </p:txBody>
      </p:sp>
    </p:spTree>
    <p:extLst>
      <p:ext uri="{BB962C8B-B14F-4D97-AF65-F5344CB8AC3E}">
        <p14:creationId xmlns:p14="http://schemas.microsoft.com/office/powerpoint/2010/main" val="39482964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prstClr val="white"/>
                </a:solidFill>
                <a:latin typeface="Segoe UI Light" panose="020B0502040204020203" pitchFamily="34" charset="0"/>
                <a:cs typeface="Segoe UI Light" panose="020B0502040204020203" pitchFamily="34" charset="0"/>
              </a:rPr>
              <a:t>Michael Cummings</a:t>
            </a:r>
            <a:br>
              <a:rPr lang="en-US" b="1" dirty="0">
                <a:solidFill>
                  <a:prstClr val="white"/>
                </a:solidFill>
                <a:latin typeface="Segoe UI Light" panose="020B0502040204020203" pitchFamily="34" charset="0"/>
                <a:cs typeface="Segoe UI Light" panose="020B0502040204020203" pitchFamily="34" charset="0"/>
              </a:rPr>
            </a:br>
            <a:endParaRPr lang="en-US" dirty="0"/>
          </a:p>
        </p:txBody>
      </p:sp>
      <p:sp>
        <p:nvSpPr>
          <p:cNvPr id="3" name="Content Placeholder 2"/>
          <p:cNvSpPr>
            <a:spLocks noGrp="1"/>
          </p:cNvSpPr>
          <p:nvPr>
            <p:ph idx="1"/>
          </p:nvPr>
        </p:nvSpPr>
        <p:spPr>
          <a:xfrm>
            <a:off x="1141413" y="1897811"/>
            <a:ext cx="6165162" cy="3893390"/>
          </a:xfrm>
        </p:spPr>
        <p:txBody>
          <a:bodyPr>
            <a:noAutofit/>
          </a:bodyPr>
          <a:lstStyle/>
          <a:p>
            <a:pPr marL="0" indent="0" defTabSz="457200">
              <a:lnSpc>
                <a:spcPct val="100000"/>
              </a:lnSpc>
              <a:spcBef>
                <a:spcPts val="0"/>
              </a:spcBef>
              <a:buSzTx/>
              <a:buNone/>
            </a:pPr>
            <a:r>
              <a:rPr lang="en-US" dirty="0">
                <a:latin typeface="Segoe UI" panose="020B0502040204020203" pitchFamily="34" charset="0"/>
                <a:cs typeface="Segoe UI" panose="020B0502040204020203" pitchFamily="34" charset="0"/>
              </a:rPr>
              <a:t>Michael Cummings is a Microsoft Developer Evangelist for </a:t>
            </a:r>
            <a:r>
              <a:rPr lang="en-US" dirty="0" smtClean="0">
                <a:latin typeface="Segoe UI" panose="020B0502040204020203" pitchFamily="34" charset="0"/>
                <a:cs typeface="Segoe UI" panose="020B0502040204020203" pitchFamily="34" charset="0"/>
              </a:rPr>
              <a:t>Maine, New Hampshire, Vermont, New York, Massachusetts, Rhode Island and Connecticut.  Talk to him about initiatives around </a:t>
            </a:r>
            <a:r>
              <a:rPr lang="en-US" dirty="0" err="1" smtClean="0">
                <a:latin typeface="Segoe UI" panose="020B0502040204020203" pitchFamily="34" charset="0"/>
                <a:cs typeface="Segoe UI" panose="020B0502040204020203" pitchFamily="34" charset="0"/>
              </a:rPr>
              <a:t>BizSpark</a:t>
            </a:r>
            <a:r>
              <a:rPr lang="en-US" dirty="0" smtClean="0">
                <a:latin typeface="Segoe UI" panose="020B0502040204020203" pitchFamily="34" charset="0"/>
                <a:cs typeface="Segoe UI" panose="020B0502040204020203" pitchFamily="34" charset="0"/>
              </a:rPr>
              <a:t>, Azure, Windows Phone, and Windows 8 in New </a:t>
            </a:r>
            <a:r>
              <a:rPr lang="en-US" dirty="0">
                <a:latin typeface="Segoe UI" panose="020B0502040204020203" pitchFamily="34" charset="0"/>
                <a:cs typeface="Segoe UI" panose="020B0502040204020203" pitchFamily="34" charset="0"/>
              </a:rPr>
              <a:t>England</a:t>
            </a:r>
            <a:r>
              <a:rPr lang="en-US" dirty="0" smtClean="0">
                <a:latin typeface="Segoe UI" panose="020B0502040204020203" pitchFamily="34" charset="0"/>
                <a:cs typeface="Segoe UI" panose="020B0502040204020203" pitchFamily="34" charset="0"/>
              </a:rPr>
              <a:t>.</a:t>
            </a:r>
            <a:endParaRPr lang="en-US" dirty="0">
              <a:latin typeface="Segoe UI" panose="020B0502040204020203" pitchFamily="34" charset="0"/>
              <a:cs typeface="Segoe UI" panose="020B0502040204020203" pitchFamily="34" charset="0"/>
            </a:endParaRPr>
          </a:p>
          <a:p>
            <a:pPr marL="0" lvl="0" indent="0" defTabSz="457200">
              <a:lnSpc>
                <a:spcPct val="100000"/>
              </a:lnSpc>
              <a:spcBef>
                <a:spcPts val="0"/>
              </a:spcBef>
              <a:buSzTx/>
              <a:buNone/>
            </a:pPr>
            <a:endParaRPr lang="en-US" dirty="0" smtClean="0">
              <a:solidFill>
                <a:prstClr val="white"/>
              </a:solidFill>
            </a:endParaRPr>
          </a:p>
          <a:p>
            <a:pPr marL="0" lvl="0" indent="0" defTabSz="754380">
              <a:lnSpc>
                <a:spcPct val="100000"/>
              </a:lnSpc>
              <a:spcBef>
                <a:spcPts val="0"/>
              </a:spcBef>
              <a:buSzTx/>
              <a:buNone/>
            </a:pPr>
            <a:r>
              <a:rPr lang="en-US" dirty="0">
                <a:latin typeface="Segoe UI" panose="020B0502040204020203" pitchFamily="34" charset="0"/>
                <a:cs typeface="Segoe UI" panose="020B0502040204020203" pitchFamily="34" charset="0"/>
              </a:rPr>
              <a:t>Phone: 781-373-8636</a:t>
            </a:r>
          </a:p>
          <a:p>
            <a:pPr marL="0" lvl="0" indent="0" defTabSz="754380">
              <a:lnSpc>
                <a:spcPct val="100000"/>
              </a:lnSpc>
              <a:spcBef>
                <a:spcPts val="0"/>
              </a:spcBef>
              <a:buSzTx/>
              <a:buNone/>
            </a:pPr>
            <a:r>
              <a:rPr lang="en-US" dirty="0">
                <a:latin typeface="Segoe UI" panose="020B0502040204020203" pitchFamily="34" charset="0"/>
                <a:cs typeface="Segoe UI" panose="020B0502040204020203" pitchFamily="34" charset="0"/>
              </a:rPr>
              <a:t>Email: cummings.michael@microsoft.com</a:t>
            </a:r>
          </a:p>
          <a:p>
            <a:pPr marL="0" lvl="0" indent="0" defTabSz="754380">
              <a:lnSpc>
                <a:spcPct val="100000"/>
              </a:lnSpc>
              <a:spcBef>
                <a:spcPts val="0"/>
              </a:spcBef>
              <a:buSzTx/>
              <a:buNone/>
            </a:pPr>
            <a:r>
              <a:rPr lang="en-US" dirty="0">
                <a:latin typeface="Segoe UI" panose="020B0502040204020203" pitchFamily="34" charset="0"/>
                <a:cs typeface="Segoe UI" panose="020B0502040204020203" pitchFamily="34" charset="0"/>
              </a:rPr>
              <a:t>Web: michaelcummings.net</a:t>
            </a:r>
          </a:p>
          <a:p>
            <a:pPr marL="0" lvl="0" indent="0" defTabSz="754380">
              <a:lnSpc>
                <a:spcPct val="100000"/>
              </a:lnSpc>
              <a:spcBef>
                <a:spcPts val="0"/>
              </a:spcBef>
              <a:buSzTx/>
              <a:buNone/>
            </a:pPr>
            <a:r>
              <a:rPr lang="en-US" dirty="0">
                <a:latin typeface="Segoe UI" panose="020B0502040204020203" pitchFamily="34" charset="0"/>
                <a:cs typeface="Segoe UI" panose="020B0502040204020203" pitchFamily="34" charset="0"/>
              </a:rPr>
              <a:t>Twitter: @</a:t>
            </a:r>
            <a:r>
              <a:rPr lang="en-US" dirty="0" err="1" smtClean="0">
                <a:latin typeface="Segoe UI" panose="020B0502040204020203" pitchFamily="34" charset="0"/>
                <a:cs typeface="Segoe UI" panose="020B0502040204020203" pitchFamily="34" charset="0"/>
              </a:rPr>
              <a:t>mcummings</a:t>
            </a:r>
            <a:endParaRPr lang="en-US" dirty="0" smtClean="0">
              <a:latin typeface="Segoe UI" panose="020B0502040204020203" pitchFamily="34" charset="0"/>
              <a:cs typeface="Segoe UI" panose="020B0502040204020203" pitchFamily="34" charset="0"/>
            </a:endParaRPr>
          </a:p>
          <a:p>
            <a:pPr marL="0" lvl="0" indent="0" defTabSz="754380">
              <a:lnSpc>
                <a:spcPct val="100000"/>
              </a:lnSpc>
              <a:spcBef>
                <a:spcPts val="0"/>
              </a:spcBef>
              <a:buSzTx/>
              <a:buNone/>
            </a:pPr>
            <a:r>
              <a:rPr lang="en-US" dirty="0" smtClean="0">
                <a:latin typeface="Segoe UI" panose="020B0502040204020203" pitchFamily="34" charset="0"/>
                <a:cs typeface="Segoe UI" panose="020B0502040204020203" pitchFamily="34" charset="0"/>
              </a:rPr>
              <a:t>Skype: </a:t>
            </a:r>
            <a:r>
              <a:rPr lang="en-US" dirty="0" err="1" smtClean="0">
                <a:latin typeface="Segoe UI" panose="020B0502040204020203" pitchFamily="34" charset="0"/>
                <a:cs typeface="Segoe UI" panose="020B0502040204020203" pitchFamily="34" charset="0"/>
              </a:rPr>
              <a:t>cummings.michael</a:t>
            </a:r>
            <a:endParaRPr lang="en-US" dirty="0">
              <a:latin typeface="Segoe UI" panose="020B0502040204020203" pitchFamily="34" charset="0"/>
              <a:cs typeface="Segoe UI" panose="020B0502040204020203" pitchFamily="34" charset="0"/>
            </a:endParaRPr>
          </a:p>
        </p:txBody>
      </p:sp>
      <p:pic>
        <p:nvPicPr>
          <p:cNvPr id="4" name="Picture 3"/>
          <p:cNvPicPr>
            <a:picLocks noChangeAspect="1"/>
          </p:cNvPicPr>
          <p:nvPr/>
        </p:nvPicPr>
        <p:blipFill>
          <a:blip r:embed="rId2"/>
          <a:stretch>
            <a:fillRect/>
          </a:stretch>
        </p:blipFill>
        <p:spPr>
          <a:xfrm>
            <a:off x="7707881" y="618518"/>
            <a:ext cx="3730071" cy="3369963"/>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52844" y="4097087"/>
            <a:ext cx="2640144" cy="2640144"/>
          </a:xfrm>
          <a:prstGeom prst="rect">
            <a:avLst/>
          </a:prstGeom>
        </p:spPr>
      </p:pic>
    </p:spTree>
    <p:extLst>
      <p:ext uri="{BB962C8B-B14F-4D97-AF65-F5344CB8AC3E}">
        <p14:creationId xmlns:p14="http://schemas.microsoft.com/office/powerpoint/2010/main" val="3128022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0701" y="228601"/>
            <a:ext cx="11149013" cy="747897"/>
          </a:xfrm>
        </p:spPr>
        <p:txBody>
          <a:bodyPr/>
          <a:lstStyle/>
          <a:p>
            <a:r>
              <a:rPr lang="en-US" dirty="0" smtClean="0"/>
              <a:t>Windows Store Logos and </a:t>
            </a:r>
            <a:r>
              <a:rPr lang="en-US" dirty="0" err="1" smtClean="0"/>
              <a:t>Splashscreen</a:t>
            </a:r>
            <a:endParaRPr lang="en-US" dirty="0"/>
          </a:p>
        </p:txBody>
      </p:sp>
      <p:graphicFrame>
        <p:nvGraphicFramePr>
          <p:cNvPr id="4" name="Table 3"/>
          <p:cNvGraphicFramePr>
            <a:graphicFrameLocks noGrp="1"/>
          </p:cNvGraphicFramePr>
          <p:nvPr>
            <p:extLst/>
          </p:nvPr>
        </p:nvGraphicFramePr>
        <p:xfrm>
          <a:off x="743460" y="4019910"/>
          <a:ext cx="10817524" cy="2583871"/>
        </p:xfrm>
        <a:graphic>
          <a:graphicData uri="http://schemas.openxmlformats.org/drawingml/2006/table">
            <a:tbl>
              <a:tblPr firstRow="1" firstCol="1" bandRow="1">
                <a:tableStyleId>{5C22544A-7EE6-4342-B048-85BDC9FD1C3A}</a:tableStyleId>
              </a:tblPr>
              <a:tblGrid>
                <a:gridCol w="2642198"/>
                <a:gridCol w="5218693"/>
                <a:gridCol w="2956633"/>
              </a:tblGrid>
              <a:tr h="661023">
                <a:tc>
                  <a:txBody>
                    <a:bodyPr/>
                    <a:lstStyle/>
                    <a:p>
                      <a:pPr marL="0" marR="0" algn="ctr">
                        <a:lnSpc>
                          <a:spcPct val="107000"/>
                        </a:lnSpc>
                        <a:spcBef>
                          <a:spcPts val="0"/>
                        </a:spcBef>
                        <a:spcAft>
                          <a:spcPts val="0"/>
                        </a:spcAft>
                      </a:pPr>
                      <a:r>
                        <a:rPr lang="en-US" sz="3200" dirty="0">
                          <a:effectLst/>
                        </a:rPr>
                        <a:t>Asset</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txBody>
                  <a:tcPr marL="19050" marR="19050" marT="19050" marB="19050"/>
                </a:tc>
                <a:tc>
                  <a:txBody>
                    <a:bodyPr/>
                    <a:lstStyle/>
                    <a:p>
                      <a:pPr marL="0" marR="0" algn="ctr">
                        <a:lnSpc>
                          <a:spcPct val="107000"/>
                        </a:lnSpc>
                        <a:spcBef>
                          <a:spcPts val="0"/>
                        </a:spcBef>
                        <a:spcAft>
                          <a:spcPts val="0"/>
                        </a:spcAft>
                      </a:pPr>
                      <a:r>
                        <a:rPr lang="en-US" sz="3200" dirty="0">
                          <a:effectLst/>
                        </a:rPr>
                        <a:t>Filename</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txBody>
                  <a:tcPr marL="19050" marR="19050" marT="19050" marB="19050"/>
                </a:tc>
                <a:tc>
                  <a:txBody>
                    <a:bodyPr/>
                    <a:lstStyle/>
                    <a:p>
                      <a:pPr marL="0" marR="0" algn="ctr">
                        <a:lnSpc>
                          <a:spcPct val="107000"/>
                        </a:lnSpc>
                        <a:spcBef>
                          <a:spcPts val="0"/>
                        </a:spcBef>
                        <a:spcAft>
                          <a:spcPts val="0"/>
                        </a:spcAft>
                      </a:pPr>
                      <a:r>
                        <a:rPr lang="en-US" sz="3200" dirty="0">
                          <a:effectLst/>
                        </a:rPr>
                        <a:t>Size in Pixels</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txBody>
                  <a:tcPr marL="19050" marR="19050" marT="19050" marB="19050"/>
                </a:tc>
              </a:tr>
              <a:tr h="345560">
                <a:tc>
                  <a:txBody>
                    <a:bodyPr/>
                    <a:lstStyle/>
                    <a:p>
                      <a:pPr marL="0" marR="0" algn="ctr">
                        <a:lnSpc>
                          <a:spcPct val="107000"/>
                        </a:lnSpc>
                        <a:spcBef>
                          <a:spcPts val="0"/>
                        </a:spcBef>
                        <a:spcAft>
                          <a:spcPts val="800"/>
                        </a:spcAft>
                      </a:pPr>
                      <a:r>
                        <a:rPr lang="en-US" sz="2800" dirty="0">
                          <a:effectLst/>
                        </a:rPr>
                        <a:t>Logo</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19050" marR="19050" marT="19050" marB="19050"/>
                </a:tc>
                <a:tc>
                  <a:txBody>
                    <a:bodyPr/>
                    <a:lstStyle/>
                    <a:p>
                      <a:pPr marL="0" marR="0" algn="ctr">
                        <a:lnSpc>
                          <a:spcPct val="107000"/>
                        </a:lnSpc>
                        <a:spcBef>
                          <a:spcPts val="0"/>
                        </a:spcBef>
                        <a:spcAft>
                          <a:spcPts val="800"/>
                        </a:spcAft>
                      </a:pPr>
                      <a:r>
                        <a:rPr lang="en-US" sz="2800" dirty="0">
                          <a:effectLst/>
                        </a:rPr>
                        <a:t>app-logo.png</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19050" marR="19050" marT="19050" marB="19050"/>
                </a:tc>
                <a:tc>
                  <a:txBody>
                    <a:bodyPr/>
                    <a:lstStyle/>
                    <a:p>
                      <a:pPr marL="0" marR="0" algn="ctr">
                        <a:lnSpc>
                          <a:spcPct val="107000"/>
                        </a:lnSpc>
                        <a:spcBef>
                          <a:spcPts val="0"/>
                        </a:spcBef>
                        <a:spcAft>
                          <a:spcPts val="800"/>
                        </a:spcAft>
                      </a:pPr>
                      <a:r>
                        <a:rPr lang="en-US" sz="2800">
                          <a:effectLst/>
                        </a:rPr>
                        <a:t>150 x 150</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19050" marR="19050" marT="19050" marB="19050"/>
                </a:tc>
              </a:tr>
              <a:tr h="489192">
                <a:tc>
                  <a:txBody>
                    <a:bodyPr/>
                    <a:lstStyle/>
                    <a:p>
                      <a:pPr marL="0" marR="0" algn="ctr">
                        <a:lnSpc>
                          <a:spcPct val="107000"/>
                        </a:lnSpc>
                        <a:spcBef>
                          <a:spcPts val="0"/>
                        </a:spcBef>
                        <a:spcAft>
                          <a:spcPts val="800"/>
                        </a:spcAft>
                      </a:pPr>
                      <a:r>
                        <a:rPr lang="en-US" sz="2800" dirty="0">
                          <a:effectLst/>
                        </a:rPr>
                        <a:t>Small Logo</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19050" marR="19050" marT="19050" marB="19050"/>
                </a:tc>
                <a:tc>
                  <a:txBody>
                    <a:bodyPr/>
                    <a:lstStyle/>
                    <a:p>
                      <a:pPr marL="0" marR="0" algn="ctr">
                        <a:lnSpc>
                          <a:spcPct val="107000"/>
                        </a:lnSpc>
                        <a:spcBef>
                          <a:spcPts val="0"/>
                        </a:spcBef>
                        <a:spcAft>
                          <a:spcPts val="800"/>
                        </a:spcAft>
                      </a:pPr>
                      <a:r>
                        <a:rPr lang="en-US" sz="2800" dirty="0">
                          <a:effectLst/>
                        </a:rPr>
                        <a:t>app-smallogo.png</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19050" marR="19050" marT="19050" marB="19050"/>
                </a:tc>
                <a:tc>
                  <a:txBody>
                    <a:bodyPr/>
                    <a:lstStyle/>
                    <a:p>
                      <a:pPr marL="0" marR="0" algn="ctr">
                        <a:lnSpc>
                          <a:spcPct val="107000"/>
                        </a:lnSpc>
                        <a:spcBef>
                          <a:spcPts val="0"/>
                        </a:spcBef>
                        <a:spcAft>
                          <a:spcPts val="800"/>
                        </a:spcAft>
                      </a:pPr>
                      <a:r>
                        <a:rPr lang="en-US" sz="2800" dirty="0">
                          <a:effectLst/>
                        </a:rPr>
                        <a:t>30 x 30 </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19050" marR="19050" marT="19050" marB="19050"/>
                </a:tc>
              </a:tr>
              <a:tr h="345560">
                <a:tc>
                  <a:txBody>
                    <a:bodyPr/>
                    <a:lstStyle/>
                    <a:p>
                      <a:pPr marL="0" marR="0" algn="ctr">
                        <a:lnSpc>
                          <a:spcPct val="107000"/>
                        </a:lnSpc>
                        <a:spcBef>
                          <a:spcPts val="0"/>
                        </a:spcBef>
                        <a:spcAft>
                          <a:spcPts val="800"/>
                        </a:spcAft>
                      </a:pPr>
                      <a:r>
                        <a:rPr lang="en-US" sz="2800" dirty="0">
                          <a:effectLst/>
                        </a:rPr>
                        <a:t>Store Logo</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19050" marR="19050" marT="19050" marB="19050"/>
                </a:tc>
                <a:tc>
                  <a:txBody>
                    <a:bodyPr/>
                    <a:lstStyle/>
                    <a:p>
                      <a:pPr marL="0" marR="0" algn="ctr">
                        <a:lnSpc>
                          <a:spcPct val="107000"/>
                        </a:lnSpc>
                        <a:spcBef>
                          <a:spcPts val="0"/>
                        </a:spcBef>
                        <a:spcAft>
                          <a:spcPts val="800"/>
                        </a:spcAft>
                      </a:pPr>
                      <a:r>
                        <a:rPr lang="en-US" sz="2800">
                          <a:effectLst/>
                        </a:rPr>
                        <a:t>app-storelogo.png</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19050" marR="19050" marT="19050" marB="19050"/>
                </a:tc>
                <a:tc>
                  <a:txBody>
                    <a:bodyPr/>
                    <a:lstStyle/>
                    <a:p>
                      <a:pPr marL="0" marR="0" algn="ctr">
                        <a:lnSpc>
                          <a:spcPct val="107000"/>
                        </a:lnSpc>
                        <a:spcBef>
                          <a:spcPts val="0"/>
                        </a:spcBef>
                        <a:spcAft>
                          <a:spcPts val="800"/>
                        </a:spcAft>
                      </a:pPr>
                      <a:r>
                        <a:rPr lang="en-US" sz="2800" dirty="0">
                          <a:effectLst/>
                        </a:rPr>
                        <a:t>50 x 50</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19050" marR="19050" marT="19050" marB="19050"/>
                </a:tc>
              </a:tr>
              <a:tr h="485982">
                <a:tc>
                  <a:txBody>
                    <a:bodyPr/>
                    <a:lstStyle/>
                    <a:p>
                      <a:pPr marL="0" marR="0" algn="ctr">
                        <a:lnSpc>
                          <a:spcPct val="107000"/>
                        </a:lnSpc>
                        <a:spcBef>
                          <a:spcPts val="0"/>
                        </a:spcBef>
                        <a:spcAft>
                          <a:spcPts val="800"/>
                        </a:spcAft>
                      </a:pPr>
                      <a:r>
                        <a:rPr lang="en-US" sz="2800" dirty="0">
                          <a:effectLst/>
                        </a:rPr>
                        <a:t>Splash Screen</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19050" marR="19050" marT="19050" marB="19050"/>
                </a:tc>
                <a:tc>
                  <a:txBody>
                    <a:bodyPr/>
                    <a:lstStyle/>
                    <a:p>
                      <a:pPr marL="0" marR="0" algn="ctr">
                        <a:lnSpc>
                          <a:spcPct val="107000"/>
                        </a:lnSpc>
                        <a:spcBef>
                          <a:spcPts val="0"/>
                        </a:spcBef>
                        <a:spcAft>
                          <a:spcPts val="800"/>
                        </a:spcAft>
                      </a:pPr>
                      <a:r>
                        <a:rPr lang="en-US" sz="2800" dirty="0">
                          <a:effectLst/>
                        </a:rPr>
                        <a:t>splashscreen.png</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19050" marR="19050" marT="19050" marB="19050"/>
                </a:tc>
                <a:tc>
                  <a:txBody>
                    <a:bodyPr/>
                    <a:lstStyle/>
                    <a:p>
                      <a:pPr marL="0" marR="0" algn="ctr">
                        <a:lnSpc>
                          <a:spcPct val="107000"/>
                        </a:lnSpc>
                        <a:spcBef>
                          <a:spcPts val="0"/>
                        </a:spcBef>
                        <a:spcAft>
                          <a:spcPts val="800"/>
                        </a:spcAft>
                      </a:pPr>
                      <a:r>
                        <a:rPr lang="en-US" sz="2800" dirty="0">
                          <a:effectLst/>
                        </a:rPr>
                        <a:t>620 x 300</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19050" marR="19050" marT="19050" marB="19050"/>
                </a:tc>
              </a:tr>
            </a:tbl>
          </a:graphicData>
        </a:graphic>
      </p:graphicFrame>
      <p:sp>
        <p:nvSpPr>
          <p:cNvPr id="6" name="Rectangle 5"/>
          <p:cNvSpPr/>
          <p:nvPr/>
        </p:nvSpPr>
        <p:spPr>
          <a:xfrm>
            <a:off x="520701" y="1233577"/>
            <a:ext cx="11149012" cy="3108543"/>
          </a:xfrm>
          <a:prstGeom prst="rect">
            <a:avLst/>
          </a:prstGeom>
        </p:spPr>
        <p:txBody>
          <a:bodyPr wrap="square">
            <a:spAutoFit/>
          </a:bodyPr>
          <a:lstStyle/>
          <a:p>
            <a:pPr defTabSz="914400" eaLnBrk="0" fontAlgn="base" hangingPunct="0">
              <a:spcBef>
                <a:spcPct val="0"/>
              </a:spcBef>
              <a:spcAft>
                <a:spcPct val="0"/>
              </a:spcAft>
            </a:pPr>
            <a:r>
              <a:rPr lang="en-US" sz="2800" spc="-70" dirty="0"/>
              <a:t>Before submitting to the store you need to provide a minimum of four graphics – three logos and a splash screen. These graphics have very specific size requirements (below) and should be .</a:t>
            </a:r>
            <a:r>
              <a:rPr lang="en-US" sz="2800" spc="-70" dirty="0" err="1"/>
              <a:t>png</a:t>
            </a:r>
            <a:r>
              <a:rPr lang="en-US" sz="2800" spc="-70" dirty="0"/>
              <a:t> or .jpg format. Use MS Paint or other free drawing tools to create these graphics.</a:t>
            </a:r>
          </a:p>
          <a:p>
            <a:pPr defTabSz="914400" eaLnBrk="0" fontAlgn="base" hangingPunct="0">
              <a:spcBef>
                <a:spcPct val="0"/>
              </a:spcBef>
              <a:spcAft>
                <a:spcPct val="0"/>
              </a:spcAft>
            </a:pPr>
            <a:r>
              <a:rPr lang="en-US" sz="2800" spc="-70" dirty="0"/>
              <a:t>Overwrite the existing file in the project directory (filenames below) with your custom graphics.</a:t>
            </a:r>
          </a:p>
          <a:p>
            <a:pPr defTabSz="914400" eaLnBrk="0" fontAlgn="base" hangingPunct="0">
              <a:spcBef>
                <a:spcPct val="0"/>
              </a:spcBef>
              <a:spcAft>
                <a:spcPct val="0"/>
              </a:spcAft>
            </a:pPr>
            <a:endParaRPr lang="en-US" sz="2800" dirty="0">
              <a:latin typeface="Arial" panose="020B0604020202020204" pitchFamily="34" charset="0"/>
            </a:endParaRPr>
          </a:p>
        </p:txBody>
      </p:sp>
    </p:spTree>
    <p:extLst>
      <p:ext uri="{BB962C8B-B14F-4D97-AF65-F5344CB8AC3E}">
        <p14:creationId xmlns:p14="http://schemas.microsoft.com/office/powerpoint/2010/main" val="29863251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Build and Test Your Game</a:t>
            </a:r>
            <a:endParaRPr lang="en-US" dirty="0"/>
          </a:p>
        </p:txBody>
      </p:sp>
      <p:pic>
        <p:nvPicPr>
          <p:cNvPr id="4" name="Picture 3"/>
          <p:cNvPicPr>
            <a:picLocks noChangeAspect="1"/>
          </p:cNvPicPr>
          <p:nvPr/>
        </p:nvPicPr>
        <p:blipFill>
          <a:blip r:embed="rId2"/>
          <a:stretch>
            <a:fillRect/>
          </a:stretch>
        </p:blipFill>
        <p:spPr>
          <a:xfrm>
            <a:off x="1141413" y="1841276"/>
            <a:ext cx="8677275" cy="2066925"/>
          </a:xfrm>
          <a:prstGeom prst="rect">
            <a:avLst/>
          </a:prstGeom>
        </p:spPr>
      </p:pic>
      <p:sp>
        <p:nvSpPr>
          <p:cNvPr id="5" name="TextBox 4"/>
          <p:cNvSpPr txBox="1"/>
          <p:nvPr/>
        </p:nvSpPr>
        <p:spPr>
          <a:xfrm>
            <a:off x="1141413" y="4226943"/>
            <a:ext cx="7358332" cy="646331"/>
          </a:xfrm>
          <a:prstGeom prst="rect">
            <a:avLst/>
          </a:prstGeom>
          <a:noFill/>
        </p:spPr>
        <p:txBody>
          <a:bodyPr wrap="square" rtlCol="0">
            <a:spAutoFit/>
          </a:bodyPr>
          <a:lstStyle/>
          <a:p>
            <a:r>
              <a:rPr lang="en-US" dirty="0" smtClean="0"/>
              <a:t>You will have to change your properties to x86 if testing locally, if testing on a remote Windows RT device, use ARM</a:t>
            </a:r>
            <a:endParaRPr lang="en-US" dirty="0"/>
          </a:p>
        </p:txBody>
      </p:sp>
      <p:sp>
        <p:nvSpPr>
          <p:cNvPr id="6" name="Rectangle 5"/>
          <p:cNvSpPr/>
          <p:nvPr/>
        </p:nvSpPr>
        <p:spPr>
          <a:xfrm>
            <a:off x="1141413" y="5192016"/>
            <a:ext cx="8502770" cy="1477328"/>
          </a:xfrm>
          <a:prstGeom prst="rect">
            <a:avLst/>
          </a:prstGeom>
        </p:spPr>
        <p:txBody>
          <a:bodyPr wrap="square">
            <a:spAutoFit/>
          </a:bodyPr>
          <a:lstStyle/>
          <a:p>
            <a:r>
              <a:rPr lang="en-US" dirty="0"/>
              <a:t>Check out the //build video at the end for how you can debug Unity code in Visual Studio. You can’t do this in development without a third party plugin (</a:t>
            </a:r>
            <a:r>
              <a:rPr lang="en-US" dirty="0" err="1"/>
              <a:t>UnityVS</a:t>
            </a:r>
            <a:r>
              <a:rPr lang="en-US" dirty="0"/>
              <a:t> – well worth it - available </a:t>
            </a:r>
            <a:r>
              <a:rPr lang="en-US" dirty="0">
                <a:hlinkClick r:id="rId3"/>
              </a:rPr>
              <a:t>here</a:t>
            </a:r>
            <a:r>
              <a:rPr lang="en-US" dirty="0"/>
              <a:t>) but you can do this after you’ve built your solution from Unity out to Visual Studio by adding another project to your solution. The file to add is Assembly-</a:t>
            </a:r>
            <a:r>
              <a:rPr lang="en-US" dirty="0" err="1"/>
              <a:t>CSharp</a:t>
            </a:r>
            <a:r>
              <a:rPr lang="en-US" dirty="0"/>
              <a:t>-</a:t>
            </a:r>
            <a:r>
              <a:rPr lang="en-US" dirty="0" err="1"/>
              <a:t>vs.csproj</a:t>
            </a:r>
            <a:r>
              <a:rPr lang="en-US" dirty="0"/>
              <a:t> and this is a file that Unity creates for you. </a:t>
            </a:r>
          </a:p>
        </p:txBody>
      </p:sp>
    </p:spTree>
    <p:extLst>
      <p:ext uri="{BB962C8B-B14F-4D97-AF65-F5344CB8AC3E}">
        <p14:creationId xmlns:p14="http://schemas.microsoft.com/office/powerpoint/2010/main" val="36695619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Create and Upload App Packages</a:t>
            </a:r>
            <a:endParaRPr lang="en-US" dirty="0"/>
          </a:p>
        </p:txBody>
      </p:sp>
      <p:pic>
        <p:nvPicPr>
          <p:cNvPr id="4" name="Picture 3"/>
          <p:cNvPicPr>
            <a:picLocks noChangeAspect="1"/>
          </p:cNvPicPr>
          <p:nvPr/>
        </p:nvPicPr>
        <p:blipFill>
          <a:blip r:embed="rId2"/>
          <a:stretch>
            <a:fillRect/>
          </a:stretch>
        </p:blipFill>
        <p:spPr>
          <a:xfrm>
            <a:off x="1141414" y="3152289"/>
            <a:ext cx="4246866" cy="2860322"/>
          </a:xfrm>
          <a:prstGeom prst="rect">
            <a:avLst/>
          </a:prstGeom>
        </p:spPr>
      </p:pic>
      <p:sp>
        <p:nvSpPr>
          <p:cNvPr id="5" name="TextBox 4"/>
          <p:cNvSpPr txBox="1"/>
          <p:nvPr/>
        </p:nvSpPr>
        <p:spPr>
          <a:xfrm>
            <a:off x="1141414" y="2097088"/>
            <a:ext cx="4569274" cy="1200329"/>
          </a:xfrm>
          <a:prstGeom prst="rect">
            <a:avLst/>
          </a:prstGeom>
          <a:noFill/>
        </p:spPr>
        <p:txBody>
          <a:bodyPr wrap="square" rtlCol="0">
            <a:spAutoFit/>
          </a:bodyPr>
          <a:lstStyle/>
          <a:p>
            <a:r>
              <a:rPr lang="en-US" dirty="0" smtClean="0"/>
              <a:t>Make sure you have a </a:t>
            </a:r>
            <a:r>
              <a:rPr lang="en-US" dirty="0" err="1" smtClean="0"/>
              <a:t>DevCenter</a:t>
            </a:r>
            <a:r>
              <a:rPr lang="en-US" dirty="0" smtClean="0"/>
              <a:t> subscription: </a:t>
            </a:r>
            <a:r>
              <a:rPr lang="en-US" dirty="0">
                <a:hlinkClick r:id="rId3"/>
              </a:rPr>
              <a:t>http://</a:t>
            </a:r>
            <a:r>
              <a:rPr lang="en-US" dirty="0" smtClean="0">
                <a:hlinkClick r:id="rId3"/>
              </a:rPr>
              <a:t>msdn.microsoft.com/en-us/library/windows/apps/hh868184.aspx</a:t>
            </a:r>
            <a:r>
              <a:rPr lang="en-US" dirty="0" smtClean="0"/>
              <a:t> </a:t>
            </a:r>
          </a:p>
          <a:p>
            <a:endParaRPr lang="en-US" dirty="0"/>
          </a:p>
        </p:txBody>
      </p:sp>
      <p:pic>
        <p:nvPicPr>
          <p:cNvPr id="7" name="Picture 6"/>
          <p:cNvPicPr>
            <a:picLocks noChangeAspect="1"/>
          </p:cNvPicPr>
          <p:nvPr/>
        </p:nvPicPr>
        <p:blipFill>
          <a:blip r:embed="rId4"/>
          <a:stretch>
            <a:fillRect/>
          </a:stretch>
        </p:blipFill>
        <p:spPr>
          <a:xfrm>
            <a:off x="6166635" y="2097088"/>
            <a:ext cx="5472285" cy="4433443"/>
          </a:xfrm>
          <a:prstGeom prst="rect">
            <a:avLst/>
          </a:prstGeom>
        </p:spPr>
      </p:pic>
    </p:spTree>
    <p:extLst>
      <p:ext uri="{BB962C8B-B14F-4D97-AF65-F5344CB8AC3E}">
        <p14:creationId xmlns:p14="http://schemas.microsoft.com/office/powerpoint/2010/main" val="39870724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889185" y="336341"/>
            <a:ext cx="7011825" cy="5659018"/>
          </a:xfrm>
          <a:prstGeom prst="rect">
            <a:avLst/>
          </a:prstGeom>
        </p:spPr>
      </p:pic>
    </p:spTree>
    <p:extLst>
      <p:ext uri="{BB962C8B-B14F-4D97-AF65-F5344CB8AC3E}">
        <p14:creationId xmlns:p14="http://schemas.microsoft.com/office/powerpoint/2010/main" val="19670571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Submit Your Game</a:t>
            </a:r>
            <a:endParaRPr lang="en-US" dirty="0"/>
          </a:p>
        </p:txBody>
      </p:sp>
      <p:pic>
        <p:nvPicPr>
          <p:cNvPr id="4" name="Picture 3"/>
          <p:cNvPicPr>
            <a:picLocks noChangeAspect="1"/>
          </p:cNvPicPr>
          <p:nvPr/>
        </p:nvPicPr>
        <p:blipFill>
          <a:blip r:embed="rId2"/>
          <a:stretch>
            <a:fillRect/>
          </a:stretch>
        </p:blipFill>
        <p:spPr>
          <a:xfrm>
            <a:off x="6094412" y="95250"/>
            <a:ext cx="5591175" cy="6762750"/>
          </a:xfrm>
          <a:prstGeom prst="rect">
            <a:avLst/>
          </a:prstGeom>
        </p:spPr>
      </p:pic>
      <p:sp>
        <p:nvSpPr>
          <p:cNvPr id="5" name="TextBox 4"/>
          <p:cNvSpPr txBox="1"/>
          <p:nvPr/>
        </p:nvSpPr>
        <p:spPr>
          <a:xfrm>
            <a:off x="897148" y="1915064"/>
            <a:ext cx="4960188" cy="3416320"/>
          </a:xfrm>
          <a:prstGeom prst="rect">
            <a:avLst/>
          </a:prstGeom>
          <a:noFill/>
        </p:spPr>
        <p:txBody>
          <a:bodyPr wrap="square" rtlCol="0">
            <a:spAutoFit/>
          </a:bodyPr>
          <a:lstStyle/>
          <a:p>
            <a:r>
              <a:rPr lang="en-US" dirty="0" smtClean="0"/>
              <a:t>Note:  If you do not have rating certifications and do not want to go through that process, for Age rating and rating certificates do the following:</a:t>
            </a:r>
          </a:p>
          <a:p>
            <a:endParaRPr lang="en-US" dirty="0"/>
          </a:p>
          <a:p>
            <a:r>
              <a:rPr lang="en-US" dirty="0" smtClean="0"/>
              <a:t>12+ (or higher, note: Germany doesn’t allow 18+)</a:t>
            </a:r>
          </a:p>
          <a:p>
            <a:endParaRPr lang="en-US" dirty="0"/>
          </a:p>
          <a:p>
            <a:r>
              <a:rPr lang="en-US" dirty="0" smtClean="0"/>
              <a:t>Do not deploy to these countries:</a:t>
            </a:r>
          </a:p>
          <a:p>
            <a:r>
              <a:rPr lang="en-US" dirty="0"/>
              <a:t>Korea</a:t>
            </a:r>
          </a:p>
          <a:p>
            <a:r>
              <a:rPr lang="en-US" dirty="0"/>
              <a:t>South Africa</a:t>
            </a:r>
          </a:p>
          <a:p>
            <a:r>
              <a:rPr lang="en-US" dirty="0"/>
              <a:t>Brazil</a:t>
            </a:r>
          </a:p>
          <a:p>
            <a:r>
              <a:rPr lang="en-US" dirty="0"/>
              <a:t>Taiwan</a:t>
            </a:r>
          </a:p>
          <a:p>
            <a:r>
              <a:rPr lang="en-US" dirty="0" smtClean="0"/>
              <a:t>Russia</a:t>
            </a:r>
            <a:endParaRPr lang="en-US" dirty="0"/>
          </a:p>
        </p:txBody>
      </p:sp>
    </p:spTree>
    <p:extLst>
      <p:ext uri="{BB962C8B-B14F-4D97-AF65-F5344CB8AC3E}">
        <p14:creationId xmlns:p14="http://schemas.microsoft.com/office/powerpoint/2010/main" val="22515699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Other Considerations</a:t>
            </a:r>
            <a:endParaRPr lang="en-US" dirty="0"/>
          </a:p>
        </p:txBody>
      </p:sp>
      <p:sp>
        <p:nvSpPr>
          <p:cNvPr id="3" name="Content Placeholder 2"/>
          <p:cNvSpPr>
            <a:spLocks noGrp="1"/>
          </p:cNvSpPr>
          <p:nvPr>
            <p:ph idx="1"/>
          </p:nvPr>
        </p:nvSpPr>
        <p:spPr/>
        <p:txBody>
          <a:bodyPr/>
          <a:lstStyle/>
          <a:p>
            <a:r>
              <a:rPr lang="en-US" dirty="0" smtClean="0"/>
              <a:t>Culture.  Some countries have rules about specific content, you may fail for those reasons.  Your submission report will contain details about it.</a:t>
            </a:r>
          </a:p>
          <a:p>
            <a:r>
              <a:rPr lang="en-US" dirty="0" smtClean="0"/>
              <a:t>Tile and Text Contrast ratio.  Dark Grey on a mostly Black background won’t pass certification.  Make sure your tiles are all visible.</a:t>
            </a:r>
          </a:p>
          <a:p>
            <a:r>
              <a:rPr lang="en-US" dirty="0" smtClean="0"/>
              <a:t>Touch Support is required.  Many of the devices now are touch enabled.</a:t>
            </a:r>
            <a:endParaRPr lang="en-US" dirty="0"/>
          </a:p>
        </p:txBody>
      </p:sp>
    </p:spTree>
    <p:extLst>
      <p:ext uri="{BB962C8B-B14F-4D97-AF65-F5344CB8AC3E}">
        <p14:creationId xmlns:p14="http://schemas.microsoft.com/office/powerpoint/2010/main" val="19106335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 to 2D Section</a:t>
            </a:r>
            <a:endParaRPr lang="en-US" dirty="0"/>
          </a:p>
        </p:txBody>
      </p:sp>
      <p:sp>
        <p:nvSpPr>
          <p:cNvPr id="3" name="Content Placeholder 2"/>
          <p:cNvSpPr>
            <a:spLocks noGrp="1"/>
          </p:cNvSpPr>
          <p:nvPr>
            <p:ph idx="1"/>
          </p:nvPr>
        </p:nvSpPr>
        <p:spPr/>
        <p:txBody>
          <a:bodyPr/>
          <a:lstStyle/>
          <a:p>
            <a:r>
              <a:rPr lang="en-US" dirty="0" smtClean="0"/>
              <a:t>Beginner to Intermediate Experience</a:t>
            </a:r>
          </a:p>
          <a:p>
            <a:r>
              <a:rPr lang="en-US" dirty="0" smtClean="0"/>
              <a:t>New to Unity</a:t>
            </a:r>
          </a:p>
          <a:p>
            <a:r>
              <a:rPr lang="en-US" dirty="0" smtClean="0"/>
              <a:t>New to Game Development</a:t>
            </a:r>
          </a:p>
          <a:p>
            <a:r>
              <a:rPr lang="en-US" dirty="0" smtClean="0"/>
              <a:t>Don’t have a game ready to port yet</a:t>
            </a:r>
          </a:p>
          <a:p>
            <a:pPr marL="0" indent="0">
              <a:buNone/>
            </a:pPr>
            <a:endParaRPr lang="en-US" dirty="0"/>
          </a:p>
        </p:txBody>
      </p:sp>
      <p:pic>
        <p:nvPicPr>
          <p:cNvPr id="4" name="Picture 3"/>
          <p:cNvPicPr>
            <a:picLocks noChangeAspect="1"/>
          </p:cNvPicPr>
          <p:nvPr/>
        </p:nvPicPr>
        <p:blipFill>
          <a:blip r:embed="rId2"/>
          <a:stretch>
            <a:fillRect/>
          </a:stretch>
        </p:blipFill>
        <p:spPr>
          <a:xfrm>
            <a:off x="6356525" y="1855386"/>
            <a:ext cx="5356452" cy="3028113"/>
          </a:xfrm>
          <a:prstGeom prst="rect">
            <a:avLst/>
          </a:prstGeom>
        </p:spPr>
      </p:pic>
    </p:spTree>
    <p:extLst>
      <p:ext uri="{BB962C8B-B14F-4D97-AF65-F5344CB8AC3E}">
        <p14:creationId xmlns:p14="http://schemas.microsoft.com/office/powerpoint/2010/main" val="8879000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1341999"/>
            <a:ext cx="9905998" cy="1478570"/>
          </a:xfrm>
        </p:spPr>
        <p:txBody>
          <a:bodyPr/>
          <a:lstStyle/>
          <a:p>
            <a:r>
              <a:rPr lang="en-US" dirty="0" smtClean="0"/>
              <a:t>Porting Section</a:t>
            </a:r>
            <a:endParaRPr lang="en-US" dirty="0"/>
          </a:p>
        </p:txBody>
      </p:sp>
      <p:sp>
        <p:nvSpPr>
          <p:cNvPr id="3" name="Content Placeholder 2"/>
          <p:cNvSpPr>
            <a:spLocks noGrp="1"/>
          </p:cNvSpPr>
          <p:nvPr>
            <p:ph idx="1"/>
          </p:nvPr>
        </p:nvSpPr>
        <p:spPr>
          <a:xfrm>
            <a:off x="1141412" y="3316286"/>
            <a:ext cx="9905999" cy="3541714"/>
          </a:xfrm>
        </p:spPr>
        <p:txBody>
          <a:bodyPr/>
          <a:lstStyle/>
          <a:p>
            <a:r>
              <a:rPr lang="en-US" dirty="0" smtClean="0"/>
              <a:t>Much more advanced</a:t>
            </a:r>
          </a:p>
          <a:p>
            <a:r>
              <a:rPr lang="en-US" dirty="0" smtClean="0"/>
              <a:t>Actually deploy or publish your game</a:t>
            </a:r>
          </a:p>
          <a:p>
            <a:r>
              <a:rPr lang="en-US" dirty="0" smtClean="0"/>
              <a:t>Having platform specific issues?</a:t>
            </a:r>
          </a:p>
          <a:p>
            <a:r>
              <a:rPr lang="en-US" dirty="0" smtClean="0"/>
              <a:t>Better understanding the Windows Platform as a target.</a:t>
            </a:r>
            <a:endParaRPr lang="en-US" dirty="0"/>
          </a:p>
        </p:txBody>
      </p:sp>
      <p:pic>
        <p:nvPicPr>
          <p:cNvPr id="4" name="Picture 3"/>
          <p:cNvPicPr>
            <a:picLocks noChangeAspect="1"/>
          </p:cNvPicPr>
          <p:nvPr/>
        </p:nvPicPr>
        <p:blipFill>
          <a:blip r:embed="rId2"/>
          <a:stretch>
            <a:fillRect/>
          </a:stretch>
        </p:blipFill>
        <p:spPr>
          <a:xfrm>
            <a:off x="5373251" y="272300"/>
            <a:ext cx="6610350" cy="3419475"/>
          </a:xfrm>
          <a:prstGeom prst="rect">
            <a:avLst/>
          </a:prstGeom>
        </p:spPr>
      </p:pic>
    </p:spTree>
    <p:extLst>
      <p:ext uri="{BB962C8B-B14F-4D97-AF65-F5344CB8AC3E}">
        <p14:creationId xmlns:p14="http://schemas.microsoft.com/office/powerpoint/2010/main" val="173057378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Free Resources</a:t>
            </a:r>
            <a:endParaRPr lang="en-US" dirty="0"/>
          </a:p>
        </p:txBody>
      </p:sp>
      <p:sp>
        <p:nvSpPr>
          <p:cNvPr id="4" name="Rectangle 3"/>
          <p:cNvSpPr/>
          <p:nvPr/>
        </p:nvSpPr>
        <p:spPr>
          <a:xfrm>
            <a:off x="1141413" y="1656273"/>
            <a:ext cx="11576650" cy="5355312"/>
          </a:xfrm>
          <a:prstGeom prst="rect">
            <a:avLst/>
          </a:prstGeom>
        </p:spPr>
        <p:txBody>
          <a:bodyPr wrap="square">
            <a:spAutoFit/>
          </a:bodyPr>
          <a:lstStyle/>
          <a:p>
            <a:pPr defTabSz="914400"/>
            <a:r>
              <a:rPr lang="en-US" b="1" dirty="0">
                <a:latin typeface="Segoe UI" panose="020B0502040204020203" pitchFamily="34" charset="0"/>
                <a:cs typeface="Segoe UI" panose="020B0502040204020203" pitchFamily="34" charset="0"/>
              </a:rPr>
              <a:t>Music</a:t>
            </a:r>
            <a:endParaRPr lang="en-US" dirty="0">
              <a:latin typeface="Segoe UI" panose="020B0502040204020203" pitchFamily="34" charset="0"/>
              <a:cs typeface="Segoe UI" panose="020B0502040204020203" pitchFamily="34" charset="0"/>
            </a:endParaRPr>
          </a:p>
          <a:p>
            <a:pPr defTabSz="914400"/>
            <a:r>
              <a:rPr lang="en-US" u="sng" dirty="0" err="1">
                <a:latin typeface="Segoe UI" panose="020B0502040204020203" pitchFamily="34" charset="0"/>
                <a:cs typeface="Segoe UI" panose="020B0502040204020203" pitchFamily="34" charset="0"/>
                <a:hlinkClick r:id="rId2"/>
              </a:rPr>
              <a:t>Incompetech</a:t>
            </a:r>
            <a:r>
              <a:rPr lang="en-US" dirty="0">
                <a:latin typeface="Segoe UI" panose="020B0502040204020203" pitchFamily="34" charset="0"/>
                <a:cs typeface="Segoe UI" panose="020B0502040204020203" pitchFamily="34" charset="0"/>
              </a:rPr>
              <a:t> – Hundreds of high quality songs available for use in apps and games. </a:t>
            </a:r>
            <a:endParaRPr lang="en-US" dirty="0" smtClean="0">
              <a:latin typeface="Segoe UI" panose="020B0502040204020203" pitchFamily="34" charset="0"/>
              <a:cs typeface="Segoe UI" panose="020B0502040204020203" pitchFamily="34" charset="0"/>
            </a:endParaRPr>
          </a:p>
          <a:p>
            <a:pPr defTabSz="914400"/>
            <a:r>
              <a:rPr lang="en-US" u="sng" dirty="0" err="1" smtClean="0">
                <a:latin typeface="Segoe UI" panose="020B0502040204020203" pitchFamily="34" charset="0"/>
                <a:cs typeface="Segoe UI" panose="020B0502040204020203" pitchFamily="34" charset="0"/>
                <a:hlinkClick r:id="rId3"/>
              </a:rPr>
              <a:t>FreePD</a:t>
            </a:r>
            <a:r>
              <a:rPr lang="en-US" dirty="0" smtClean="0">
                <a:latin typeface="Segoe UI" panose="020B0502040204020203" pitchFamily="34" charset="0"/>
                <a:cs typeface="Segoe UI" panose="020B0502040204020203" pitchFamily="34" charset="0"/>
              </a:rPr>
              <a:t> </a:t>
            </a:r>
            <a:r>
              <a:rPr lang="en-US" dirty="0">
                <a:latin typeface="Segoe UI" panose="020B0502040204020203" pitchFamily="34" charset="0"/>
                <a:cs typeface="Segoe UI" panose="020B0502040204020203" pitchFamily="34" charset="0"/>
              </a:rPr>
              <a:t>– Another great resource for finding free music in the public domain. </a:t>
            </a:r>
          </a:p>
          <a:p>
            <a:pPr defTabSz="914400"/>
            <a:r>
              <a:rPr lang="en-US" dirty="0">
                <a:latin typeface="Segoe UI" panose="020B0502040204020203" pitchFamily="34" charset="0"/>
                <a:cs typeface="Segoe UI" panose="020B0502040204020203" pitchFamily="34" charset="0"/>
                <a:hlinkClick r:id="rId4"/>
              </a:rPr>
              <a:t>Sound Bible </a:t>
            </a:r>
            <a:r>
              <a:rPr lang="en-US" dirty="0">
                <a:latin typeface="Segoe UI" panose="020B0502040204020203" pitchFamily="34" charset="0"/>
                <a:cs typeface="Segoe UI" panose="020B0502040204020203" pitchFamily="34" charset="0"/>
              </a:rPr>
              <a:t>- Sounds </a:t>
            </a:r>
            <a:r>
              <a:rPr lang="en-US" dirty="0" smtClean="0">
                <a:latin typeface="Segoe UI" panose="020B0502040204020203" pitchFamily="34" charset="0"/>
                <a:cs typeface="Segoe UI" panose="020B0502040204020203" pitchFamily="34" charset="0"/>
              </a:rPr>
              <a:t>clips</a:t>
            </a:r>
          </a:p>
          <a:p>
            <a:pPr defTabSz="914400"/>
            <a:r>
              <a:rPr lang="en-US" dirty="0" smtClean="0">
                <a:latin typeface="Segoe UI" panose="020B0502040204020203" pitchFamily="34" charset="0"/>
                <a:cs typeface="Segoe UI" panose="020B0502040204020203" pitchFamily="34" charset="0"/>
              </a:rPr>
              <a:t>Audacity – good for editing your recorded sounds</a:t>
            </a:r>
          </a:p>
          <a:p>
            <a:pPr defTabSz="914400"/>
            <a:r>
              <a:rPr lang="en-US" dirty="0" smtClean="0">
                <a:latin typeface="Segoe UI" panose="020B0502040204020203" pitchFamily="34" charset="0"/>
                <a:cs typeface="Segoe UI" panose="020B0502040204020203" pitchFamily="34" charset="0"/>
              </a:rPr>
              <a:t>Fruity Loops Demo – pro grade music creation</a:t>
            </a:r>
            <a:endParaRPr lang="en-US" dirty="0">
              <a:latin typeface="Segoe UI" panose="020B0502040204020203" pitchFamily="34" charset="0"/>
              <a:cs typeface="Segoe UI" panose="020B0502040204020203" pitchFamily="34" charset="0"/>
            </a:endParaRPr>
          </a:p>
          <a:p>
            <a:pPr defTabSz="914400"/>
            <a:r>
              <a:rPr lang="en-US" dirty="0">
                <a:latin typeface="Segoe UI" panose="020B0502040204020203" pitchFamily="34" charset="0"/>
                <a:cs typeface="Segoe UI" panose="020B0502040204020203" pitchFamily="34" charset="0"/>
              </a:rPr>
              <a:t> </a:t>
            </a:r>
          </a:p>
          <a:p>
            <a:pPr defTabSz="914400"/>
            <a:r>
              <a:rPr lang="en-US" b="1" dirty="0">
                <a:latin typeface="Segoe UI" panose="020B0502040204020203" pitchFamily="34" charset="0"/>
                <a:cs typeface="Segoe UI" panose="020B0502040204020203" pitchFamily="34" charset="0"/>
              </a:rPr>
              <a:t>Sprites</a:t>
            </a:r>
            <a:endParaRPr lang="en-US" dirty="0">
              <a:latin typeface="Segoe UI" panose="020B0502040204020203" pitchFamily="34" charset="0"/>
              <a:cs typeface="Segoe UI" panose="020B0502040204020203" pitchFamily="34" charset="0"/>
            </a:endParaRPr>
          </a:p>
          <a:p>
            <a:pPr defTabSz="914400"/>
            <a:r>
              <a:rPr lang="en-US" u="sng" dirty="0" err="1">
                <a:latin typeface="Segoe UI" panose="020B0502040204020203" pitchFamily="34" charset="0"/>
                <a:cs typeface="Segoe UI" panose="020B0502040204020203" pitchFamily="34" charset="0"/>
                <a:hlinkClick r:id="rId5"/>
              </a:rPr>
              <a:t>HasGraphics</a:t>
            </a:r>
            <a:r>
              <a:rPr lang="en-US" u="sng" dirty="0">
                <a:latin typeface="Segoe UI" panose="020B0502040204020203" pitchFamily="34" charset="0"/>
                <a:cs typeface="Segoe UI" panose="020B0502040204020203" pitchFamily="34" charset="0"/>
                <a:hlinkClick r:id="rId5"/>
              </a:rPr>
              <a:t> Sprites</a:t>
            </a:r>
            <a:r>
              <a:rPr lang="en-US" dirty="0">
                <a:latin typeface="Segoe UI" panose="020B0502040204020203" pitchFamily="34" charset="0"/>
                <a:cs typeface="Segoe UI" panose="020B0502040204020203" pitchFamily="34" charset="0"/>
              </a:rPr>
              <a:t> – 10 sprite sets free for commercial use. Some require attribution, some do not.</a:t>
            </a:r>
          </a:p>
          <a:p>
            <a:pPr defTabSz="914400"/>
            <a:r>
              <a:rPr lang="en-US" u="sng" dirty="0">
                <a:latin typeface="Segoe UI" panose="020B0502040204020203" pitchFamily="34" charset="0"/>
                <a:cs typeface="Segoe UI" panose="020B0502040204020203" pitchFamily="34" charset="0"/>
                <a:hlinkClick r:id="rId6"/>
              </a:rPr>
              <a:t>Video Game Sprites</a:t>
            </a:r>
            <a:r>
              <a:rPr lang="en-US" dirty="0">
                <a:latin typeface="Segoe UI" panose="020B0502040204020203" pitchFamily="34" charset="0"/>
                <a:cs typeface="Segoe UI" panose="020B0502040204020203" pitchFamily="34" charset="0"/>
              </a:rPr>
              <a:t> - Actual sprites from original games, not able to use in commercial games</a:t>
            </a:r>
          </a:p>
          <a:p>
            <a:pPr defTabSz="914400"/>
            <a:r>
              <a:rPr lang="en-US" dirty="0">
                <a:latin typeface="Segoe UI" panose="020B0502040204020203" pitchFamily="34" charset="0"/>
                <a:cs typeface="Segoe UI" panose="020B0502040204020203" pitchFamily="34" charset="0"/>
                <a:hlinkClick r:id="rId7"/>
              </a:rPr>
              <a:t>Lost Garden</a:t>
            </a:r>
            <a:r>
              <a:rPr lang="en-US" dirty="0">
                <a:latin typeface="Segoe UI" panose="020B0502040204020203" pitchFamily="34" charset="0"/>
                <a:cs typeface="Segoe UI" panose="020B0502040204020203" pitchFamily="34" charset="0"/>
              </a:rPr>
              <a:t> – Game graphics, asks for acknowledgement.</a:t>
            </a:r>
          </a:p>
          <a:p>
            <a:pPr defTabSz="914400"/>
            <a:r>
              <a:rPr lang="en-US" dirty="0">
                <a:latin typeface="Segoe UI" panose="020B0502040204020203" pitchFamily="34" charset="0"/>
                <a:cs typeface="Segoe UI" panose="020B0502040204020203" pitchFamily="34" charset="0"/>
                <a:hlinkClick r:id="rId8"/>
              </a:rPr>
              <a:t>Open Game Art</a:t>
            </a:r>
            <a:r>
              <a:rPr lang="en-US" dirty="0">
                <a:latin typeface="Segoe UI" panose="020B0502040204020203" pitchFamily="34" charset="0"/>
                <a:cs typeface="Segoe UI" panose="020B0502040204020203" pitchFamily="34" charset="0"/>
              </a:rPr>
              <a:t> – Graphics, sprites, icons and sounds. Asks for donations.</a:t>
            </a:r>
          </a:p>
          <a:p>
            <a:pPr defTabSz="914400"/>
            <a:r>
              <a:rPr lang="en-US" dirty="0">
                <a:latin typeface="Segoe UI" panose="020B0502040204020203" pitchFamily="34" charset="0"/>
                <a:cs typeface="Segoe UI" panose="020B0502040204020203" pitchFamily="34" charset="0"/>
              </a:rPr>
              <a:t> </a:t>
            </a:r>
          </a:p>
          <a:p>
            <a:pPr defTabSz="914400"/>
            <a:r>
              <a:rPr lang="en-US" dirty="0">
                <a:latin typeface="Segoe UI" panose="020B0502040204020203" pitchFamily="34" charset="0"/>
                <a:cs typeface="Segoe UI" panose="020B0502040204020203" pitchFamily="34" charset="0"/>
              </a:rPr>
              <a:t> </a:t>
            </a:r>
          </a:p>
          <a:p>
            <a:pPr defTabSz="914400"/>
            <a:r>
              <a:rPr lang="en-US" b="1" dirty="0">
                <a:latin typeface="Segoe UI" panose="020B0502040204020203" pitchFamily="34" charset="0"/>
                <a:cs typeface="Segoe UI" panose="020B0502040204020203" pitchFamily="34" charset="0"/>
              </a:rPr>
              <a:t>Textures</a:t>
            </a:r>
            <a:endParaRPr lang="en-US" dirty="0">
              <a:latin typeface="Segoe UI" panose="020B0502040204020203" pitchFamily="34" charset="0"/>
              <a:cs typeface="Segoe UI" panose="020B0502040204020203" pitchFamily="34" charset="0"/>
            </a:endParaRPr>
          </a:p>
          <a:p>
            <a:pPr defTabSz="914400"/>
            <a:r>
              <a:rPr lang="en-US" u="sng" dirty="0" err="1">
                <a:latin typeface="Segoe UI" panose="020B0502040204020203" pitchFamily="34" charset="0"/>
                <a:cs typeface="Segoe UI" panose="020B0502040204020203" pitchFamily="34" charset="0"/>
                <a:hlinkClick r:id="rId9"/>
              </a:rPr>
              <a:t>CGTextures</a:t>
            </a:r>
            <a:r>
              <a:rPr lang="en-US" dirty="0">
                <a:latin typeface="Segoe UI" panose="020B0502040204020203" pitchFamily="34" charset="0"/>
                <a:cs typeface="Segoe UI" panose="020B0502040204020203" pitchFamily="34" charset="0"/>
              </a:rPr>
              <a:t> – Amazing, pretty exhaustive collection of tillable </a:t>
            </a:r>
            <a:r>
              <a:rPr lang="en-US" dirty="0" smtClean="0">
                <a:latin typeface="Segoe UI" panose="020B0502040204020203" pitchFamily="34" charset="0"/>
                <a:cs typeface="Segoe UI" panose="020B0502040204020203" pitchFamily="34" charset="0"/>
              </a:rPr>
              <a:t>textures.</a:t>
            </a:r>
            <a:endParaRPr lang="en-US" dirty="0">
              <a:latin typeface="Segoe UI" panose="020B0502040204020203" pitchFamily="34" charset="0"/>
              <a:cs typeface="Segoe UI" panose="020B0502040204020203" pitchFamily="34" charset="0"/>
            </a:endParaRPr>
          </a:p>
          <a:p>
            <a:pPr defTabSz="914400"/>
            <a:r>
              <a:rPr lang="en-US" u="sng" dirty="0" err="1">
                <a:latin typeface="Segoe UI" panose="020B0502040204020203" pitchFamily="34" charset="0"/>
                <a:cs typeface="Segoe UI" panose="020B0502040204020203" pitchFamily="34" charset="0"/>
                <a:hlinkClick r:id="rId10"/>
              </a:rPr>
              <a:t>HasGraphics</a:t>
            </a:r>
            <a:r>
              <a:rPr lang="en-US" u="sng" dirty="0">
                <a:latin typeface="Segoe UI" panose="020B0502040204020203" pitchFamily="34" charset="0"/>
                <a:cs typeface="Segoe UI" panose="020B0502040204020203" pitchFamily="34" charset="0"/>
                <a:hlinkClick r:id="rId10"/>
              </a:rPr>
              <a:t> Textures</a:t>
            </a:r>
            <a:r>
              <a:rPr lang="en-US" dirty="0">
                <a:latin typeface="Segoe UI" panose="020B0502040204020203" pitchFamily="34" charset="0"/>
                <a:cs typeface="Segoe UI" panose="020B0502040204020203" pitchFamily="34" charset="0"/>
              </a:rPr>
              <a:t> – Two large tile sets free for commercial use.</a:t>
            </a:r>
          </a:p>
          <a:p>
            <a:pPr defTabSz="914400"/>
            <a:r>
              <a:rPr lang="en-US" dirty="0">
                <a:latin typeface="Segoe UI" panose="020B0502040204020203" pitchFamily="34" charset="0"/>
                <a:cs typeface="Segoe UI" panose="020B0502040204020203" pitchFamily="34" charset="0"/>
                <a:hlinkClick r:id="rId11"/>
              </a:rPr>
              <a:t>Max Textures </a:t>
            </a:r>
            <a:r>
              <a:rPr lang="en-US" dirty="0">
                <a:latin typeface="Segoe UI" panose="020B0502040204020203" pitchFamily="34" charset="0"/>
                <a:cs typeface="Segoe UI" panose="020B0502040204020203" pitchFamily="34" charset="0"/>
              </a:rPr>
              <a:t>- Tiled/seamless textures </a:t>
            </a:r>
          </a:p>
          <a:p>
            <a:pPr defTabSz="914400"/>
            <a:r>
              <a:rPr lang="en-US" dirty="0">
                <a:solidFill>
                  <a:prstClr val="black"/>
                </a:solidFill>
                <a:latin typeface="Segoe UI" panose="020B0502040204020203" pitchFamily="34" charset="0"/>
                <a:cs typeface="Segoe UI" panose="020B0502040204020203" pitchFamily="34" charset="0"/>
              </a:rPr>
              <a:t> </a:t>
            </a:r>
          </a:p>
        </p:txBody>
      </p:sp>
    </p:spTree>
    <p:extLst>
      <p:ext uri="{BB962C8B-B14F-4D97-AF65-F5344CB8AC3E}">
        <p14:creationId xmlns:p14="http://schemas.microsoft.com/office/powerpoint/2010/main" val="40024681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Free Resources - Part 2</a:t>
            </a:r>
            <a:endParaRPr lang="en-US" dirty="0"/>
          </a:p>
        </p:txBody>
      </p:sp>
      <p:sp>
        <p:nvSpPr>
          <p:cNvPr id="5" name="Rectangle 4"/>
          <p:cNvSpPr/>
          <p:nvPr/>
        </p:nvSpPr>
        <p:spPr>
          <a:xfrm>
            <a:off x="1141413" y="1713689"/>
            <a:ext cx="10144663" cy="3970318"/>
          </a:xfrm>
          <a:prstGeom prst="rect">
            <a:avLst/>
          </a:prstGeom>
        </p:spPr>
        <p:txBody>
          <a:bodyPr wrap="square">
            <a:spAutoFit/>
          </a:bodyPr>
          <a:lstStyle/>
          <a:p>
            <a:pPr defTabSz="914400"/>
            <a:r>
              <a:rPr lang="en-US" b="1" dirty="0">
                <a:latin typeface="Segoe UI" panose="020B0502040204020203" pitchFamily="34" charset="0"/>
                <a:cs typeface="Segoe UI" panose="020B0502040204020203" pitchFamily="34" charset="0"/>
              </a:rPr>
              <a:t>Icons</a:t>
            </a:r>
            <a:endParaRPr lang="en-US" dirty="0">
              <a:latin typeface="Segoe UI" panose="020B0502040204020203" pitchFamily="34" charset="0"/>
              <a:cs typeface="Segoe UI" panose="020B0502040204020203" pitchFamily="34" charset="0"/>
            </a:endParaRPr>
          </a:p>
          <a:p>
            <a:pPr defTabSz="914400"/>
            <a:r>
              <a:rPr lang="en-US" u="sng" dirty="0">
                <a:latin typeface="Segoe UI" panose="020B0502040204020203" pitchFamily="34" charset="0"/>
                <a:cs typeface="Segoe UI" panose="020B0502040204020203" pitchFamily="34" charset="0"/>
                <a:hlinkClick r:id="rId2"/>
              </a:rPr>
              <a:t>Metro Studio</a:t>
            </a:r>
            <a:r>
              <a:rPr lang="en-US" dirty="0">
                <a:latin typeface="Segoe UI" panose="020B0502040204020203" pitchFamily="34" charset="0"/>
                <a:cs typeface="Segoe UI" panose="020B0502040204020203" pitchFamily="34" charset="0"/>
              </a:rPr>
              <a:t> – 600 free metro style icons from the cool folks at </a:t>
            </a:r>
            <a:r>
              <a:rPr lang="en-US" dirty="0" err="1">
                <a:latin typeface="Segoe UI" panose="020B0502040204020203" pitchFamily="34" charset="0"/>
                <a:cs typeface="Segoe UI" panose="020B0502040204020203" pitchFamily="34" charset="0"/>
              </a:rPr>
              <a:t>SyncFusion</a:t>
            </a:r>
            <a:r>
              <a:rPr lang="en-US" dirty="0">
                <a:latin typeface="Segoe UI" panose="020B0502040204020203" pitchFamily="34" charset="0"/>
                <a:cs typeface="Segoe UI" panose="020B0502040204020203" pitchFamily="34" charset="0"/>
              </a:rPr>
              <a:t>. </a:t>
            </a:r>
          </a:p>
          <a:p>
            <a:pPr defTabSz="914400"/>
            <a:r>
              <a:rPr lang="en-US" u="sng" dirty="0">
                <a:latin typeface="Segoe UI" panose="020B0502040204020203" pitchFamily="34" charset="0"/>
                <a:cs typeface="Segoe UI" panose="020B0502040204020203" pitchFamily="34" charset="0"/>
                <a:hlinkClick r:id="rId3"/>
              </a:rPr>
              <a:t>The Noun Project</a:t>
            </a:r>
            <a:r>
              <a:rPr lang="en-US" b="1" dirty="0">
                <a:latin typeface="Segoe UI" panose="020B0502040204020203" pitchFamily="34" charset="0"/>
                <a:cs typeface="Segoe UI" panose="020B0502040204020203" pitchFamily="34" charset="0"/>
              </a:rPr>
              <a:t> – </a:t>
            </a:r>
            <a:r>
              <a:rPr lang="en-US" dirty="0">
                <a:latin typeface="Segoe UI" panose="020B0502040204020203" pitchFamily="34" charset="0"/>
                <a:cs typeface="Segoe UI" panose="020B0502040204020203" pitchFamily="34" charset="0"/>
              </a:rPr>
              <a:t>Hundreds (if not thousands) of icons for just about anything you can think of, all free. </a:t>
            </a:r>
            <a:endParaRPr lang="en-US" dirty="0" smtClean="0">
              <a:latin typeface="Segoe UI" panose="020B0502040204020203" pitchFamily="34" charset="0"/>
              <a:cs typeface="Segoe UI" panose="020B0502040204020203" pitchFamily="34" charset="0"/>
            </a:endParaRPr>
          </a:p>
          <a:p>
            <a:pPr defTabSz="914400"/>
            <a:r>
              <a:rPr lang="en-US" u="sng" dirty="0" smtClean="0">
                <a:latin typeface="Segoe UI" panose="020B0502040204020203" pitchFamily="34" charset="0"/>
                <a:cs typeface="Segoe UI" panose="020B0502040204020203" pitchFamily="34" charset="0"/>
                <a:hlinkClick r:id="rId4"/>
              </a:rPr>
              <a:t>BRKR </a:t>
            </a:r>
            <a:r>
              <a:rPr lang="en-US" u="sng" dirty="0">
                <a:latin typeface="Segoe UI" panose="020B0502040204020203" pitchFamily="34" charset="0"/>
                <a:cs typeface="Segoe UI" panose="020B0502040204020203" pitchFamily="34" charset="0"/>
                <a:hlinkClick r:id="rId4"/>
              </a:rPr>
              <a:t>Design Icon Pack</a:t>
            </a:r>
            <a:r>
              <a:rPr lang="en-US" dirty="0">
                <a:latin typeface="Segoe UI" panose="020B0502040204020203" pitchFamily="34" charset="0"/>
                <a:cs typeface="Segoe UI" panose="020B0502040204020203" pitchFamily="34" charset="0"/>
              </a:rPr>
              <a:t> – This pack costs $20 but it includes 350 of the most commonly used icons already </a:t>
            </a:r>
            <a:r>
              <a:rPr lang="en-US" dirty="0" smtClean="0">
                <a:latin typeface="Segoe UI" panose="020B0502040204020203" pitchFamily="34" charset="0"/>
                <a:cs typeface="Segoe UI" panose="020B0502040204020203" pitchFamily="34" charset="0"/>
              </a:rPr>
              <a:t>sized</a:t>
            </a:r>
            <a:r>
              <a:rPr lang="en-US" dirty="0">
                <a:latin typeface="Segoe UI" panose="020B0502040204020203" pitchFamily="34" charset="0"/>
                <a:cs typeface="Segoe UI" panose="020B0502040204020203" pitchFamily="34" charset="0"/>
              </a:rPr>
              <a:t> </a:t>
            </a:r>
            <a:endParaRPr lang="en-US" dirty="0" smtClean="0">
              <a:latin typeface="Segoe UI" panose="020B0502040204020203" pitchFamily="34" charset="0"/>
              <a:cs typeface="Segoe UI" panose="020B0502040204020203" pitchFamily="34" charset="0"/>
            </a:endParaRPr>
          </a:p>
          <a:p>
            <a:pPr defTabSz="914400"/>
            <a:endParaRPr lang="en-US" dirty="0">
              <a:latin typeface="Segoe UI" panose="020B0502040204020203" pitchFamily="34" charset="0"/>
              <a:cs typeface="Segoe UI" panose="020B0502040204020203" pitchFamily="34" charset="0"/>
            </a:endParaRPr>
          </a:p>
          <a:p>
            <a:pPr defTabSz="914400"/>
            <a:r>
              <a:rPr lang="en-US" b="1" dirty="0">
                <a:latin typeface="Segoe UI" panose="020B0502040204020203" pitchFamily="34" charset="0"/>
                <a:cs typeface="Segoe UI" panose="020B0502040204020203" pitchFamily="34" charset="0"/>
              </a:rPr>
              <a:t>Images</a:t>
            </a:r>
            <a:endParaRPr lang="en-US" dirty="0">
              <a:latin typeface="Segoe UI" panose="020B0502040204020203" pitchFamily="34" charset="0"/>
              <a:cs typeface="Segoe UI" panose="020B0502040204020203" pitchFamily="34" charset="0"/>
            </a:endParaRPr>
          </a:p>
          <a:p>
            <a:pPr defTabSz="914400"/>
            <a:r>
              <a:rPr lang="en-US" u="sng" dirty="0">
                <a:latin typeface="Segoe UI" panose="020B0502040204020203" pitchFamily="34" charset="0"/>
                <a:cs typeface="Segoe UI" panose="020B0502040204020203" pitchFamily="34" charset="0"/>
                <a:hlinkClick r:id="rId5"/>
              </a:rPr>
              <a:t>Every Stock Photo</a:t>
            </a:r>
            <a:r>
              <a:rPr lang="en-US" b="1" dirty="0">
                <a:latin typeface="Segoe UI" panose="020B0502040204020203" pitchFamily="34" charset="0"/>
                <a:cs typeface="Segoe UI" panose="020B0502040204020203" pitchFamily="34" charset="0"/>
              </a:rPr>
              <a:t> – </a:t>
            </a:r>
            <a:r>
              <a:rPr lang="en-US" dirty="0">
                <a:latin typeface="Segoe UI" panose="020B0502040204020203" pitchFamily="34" charset="0"/>
                <a:cs typeface="Segoe UI" panose="020B0502040204020203" pitchFamily="34" charset="0"/>
              </a:rPr>
              <a:t>Search thousands of images, many of which can be used in apps and games.  </a:t>
            </a:r>
            <a:r>
              <a:rPr lang="en-US" dirty="0" smtClean="0">
                <a:latin typeface="Segoe UI" panose="020B0502040204020203" pitchFamily="34" charset="0"/>
                <a:cs typeface="Segoe UI" panose="020B0502040204020203" pitchFamily="34" charset="0"/>
                <a:hlinkClick r:id="rId6"/>
              </a:rPr>
              <a:t>Open </a:t>
            </a:r>
            <a:r>
              <a:rPr lang="en-US" dirty="0">
                <a:latin typeface="Segoe UI" panose="020B0502040204020203" pitchFamily="34" charset="0"/>
                <a:cs typeface="Segoe UI" panose="020B0502040204020203" pitchFamily="34" charset="0"/>
                <a:hlinkClick r:id="rId6"/>
              </a:rPr>
              <a:t>Clip Art</a:t>
            </a:r>
            <a:r>
              <a:rPr lang="en-US" dirty="0">
                <a:latin typeface="Segoe UI" panose="020B0502040204020203" pitchFamily="34" charset="0"/>
                <a:cs typeface="Segoe UI" panose="020B0502040204020203" pitchFamily="34" charset="0"/>
              </a:rPr>
              <a:t> </a:t>
            </a:r>
          </a:p>
          <a:p>
            <a:pPr defTabSz="914400"/>
            <a:r>
              <a:rPr lang="en-US" dirty="0" err="1">
                <a:latin typeface="Segoe UI" panose="020B0502040204020203" pitchFamily="34" charset="0"/>
                <a:cs typeface="Segoe UI" panose="020B0502040204020203" pitchFamily="34" charset="0"/>
                <a:hlinkClick r:id="rId7"/>
              </a:rPr>
              <a:t>Clker</a:t>
            </a:r>
            <a:r>
              <a:rPr lang="en-US" dirty="0">
                <a:latin typeface="Segoe UI" panose="020B0502040204020203" pitchFamily="34" charset="0"/>
                <a:cs typeface="Segoe UI" panose="020B0502040204020203" pitchFamily="34" charset="0"/>
              </a:rPr>
              <a:t> </a:t>
            </a:r>
          </a:p>
          <a:p>
            <a:pPr defTabSz="914400"/>
            <a:r>
              <a:rPr lang="en-US" dirty="0" err="1">
                <a:latin typeface="Segoe UI" panose="020B0502040204020203" pitchFamily="34" charset="0"/>
                <a:cs typeface="Segoe UI" panose="020B0502040204020203" pitchFamily="34" charset="0"/>
                <a:hlinkClick r:id="rId8"/>
              </a:rPr>
              <a:t>Funplosion</a:t>
            </a:r>
            <a:endParaRPr lang="en-US" dirty="0">
              <a:latin typeface="Segoe UI" panose="020B0502040204020203" pitchFamily="34" charset="0"/>
              <a:cs typeface="Segoe UI" panose="020B0502040204020203" pitchFamily="34" charset="0"/>
            </a:endParaRPr>
          </a:p>
          <a:p>
            <a:pPr defTabSz="914400"/>
            <a:r>
              <a:rPr lang="en-US" dirty="0">
                <a:latin typeface="Segoe UI" panose="020B0502040204020203" pitchFamily="34" charset="0"/>
                <a:cs typeface="Segoe UI" panose="020B0502040204020203" pitchFamily="34" charset="0"/>
                <a:hlinkClick r:id="rId9"/>
              </a:rPr>
              <a:t>Iron Star Media</a:t>
            </a:r>
            <a:endParaRPr lang="en-US" dirty="0">
              <a:latin typeface="Segoe UI" panose="020B0502040204020203" pitchFamily="34" charset="0"/>
              <a:cs typeface="Segoe UI" panose="020B0502040204020203" pitchFamily="34" charset="0"/>
            </a:endParaRPr>
          </a:p>
          <a:p>
            <a:pPr defTabSz="914400"/>
            <a:r>
              <a:rPr lang="en-US" dirty="0">
                <a:latin typeface="Segoe UI" panose="020B0502040204020203" pitchFamily="34" charset="0"/>
                <a:cs typeface="Segoe UI" panose="020B0502040204020203" pitchFamily="34" charset="0"/>
                <a:hlinkClick r:id="rId10"/>
              </a:rPr>
              <a:t>Jesse Freeman’s Game Artwork</a:t>
            </a:r>
            <a:endParaRPr lang="en-US"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40157086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Chris Martone</a:t>
            </a:r>
          </a:p>
        </p:txBody>
      </p:sp>
      <p:sp>
        <p:nvSpPr>
          <p:cNvPr id="3" name="Content Placeholder 2"/>
          <p:cNvSpPr>
            <a:spLocks noGrp="1"/>
          </p:cNvSpPr>
          <p:nvPr>
            <p:ph idx="1"/>
          </p:nvPr>
        </p:nvSpPr>
        <p:spPr>
          <a:xfrm>
            <a:off x="1141413" y="2249487"/>
            <a:ext cx="6208294" cy="3541714"/>
          </a:xfrm>
        </p:spPr>
        <p:txBody>
          <a:bodyPr/>
          <a:lstStyle/>
          <a:p>
            <a:r>
              <a:rPr lang="en-US" dirty="0" smtClean="0"/>
              <a:t>Self-employed, </a:t>
            </a:r>
            <a:r>
              <a:rPr lang="en-US" dirty="0"/>
              <a:t>self-taught programmer </a:t>
            </a:r>
            <a:endParaRPr lang="en-US" dirty="0" smtClean="0"/>
          </a:p>
          <a:p>
            <a:r>
              <a:rPr lang="en-US" dirty="0" smtClean="0"/>
              <a:t>2</a:t>
            </a:r>
            <a:r>
              <a:rPr lang="en-US" dirty="0"/>
              <a:t>+ years experience developing games with Unity and scripting in C#.</a:t>
            </a:r>
          </a:p>
          <a:p>
            <a:r>
              <a:rPr lang="en-US" dirty="0"/>
              <a:t>Previous experience with </a:t>
            </a:r>
            <a:r>
              <a:rPr lang="en-US" dirty="0" err="1"/>
              <a:t>GameSalad</a:t>
            </a:r>
            <a:r>
              <a:rPr lang="en-US" dirty="0"/>
              <a:t>, and Corona SDK using LUA.</a:t>
            </a:r>
          </a:p>
          <a:p>
            <a:endParaRPr lang="en-US" dirty="0"/>
          </a:p>
        </p:txBody>
      </p:sp>
      <p:pic>
        <p:nvPicPr>
          <p:cNvPr id="4" name="Picture 3"/>
          <p:cNvPicPr>
            <a:picLocks noChangeAspect="1"/>
          </p:cNvPicPr>
          <p:nvPr/>
        </p:nvPicPr>
        <p:blipFill>
          <a:blip r:embed="rId2"/>
          <a:stretch>
            <a:fillRect/>
          </a:stretch>
        </p:blipFill>
        <p:spPr>
          <a:xfrm>
            <a:off x="7516333" y="618518"/>
            <a:ext cx="3832801" cy="4064928"/>
          </a:xfrm>
          <a:prstGeom prst="rect">
            <a:avLst/>
          </a:prstGeom>
        </p:spPr>
      </p:pic>
    </p:spTree>
    <p:extLst>
      <p:ext uri="{BB962C8B-B14F-4D97-AF65-F5344CB8AC3E}">
        <p14:creationId xmlns:p14="http://schemas.microsoft.com/office/powerpoint/2010/main" val="275089644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Break!</a:t>
            </a:r>
            <a:endParaRPr lang="en-US" dirty="0"/>
          </a:p>
        </p:txBody>
      </p:sp>
      <p:sp>
        <p:nvSpPr>
          <p:cNvPr id="3" name="Content Placeholder 2"/>
          <p:cNvSpPr>
            <a:spLocks noGrp="1"/>
          </p:cNvSpPr>
          <p:nvPr>
            <p:ph idx="1"/>
          </p:nvPr>
        </p:nvSpPr>
        <p:spPr/>
        <p:txBody>
          <a:bodyPr/>
          <a:lstStyle/>
          <a:p>
            <a:r>
              <a:rPr lang="en-US" dirty="0" smtClean="0"/>
              <a:t>Take a 15 minute break</a:t>
            </a:r>
          </a:p>
          <a:p>
            <a:r>
              <a:rPr lang="en-US" dirty="0" smtClean="0"/>
              <a:t>Take a vote for which section</a:t>
            </a:r>
          </a:p>
          <a:p>
            <a:r>
              <a:rPr lang="en-US" dirty="0" smtClean="0"/>
              <a:t>Understand audience’s technical depth.</a:t>
            </a:r>
          </a:p>
          <a:p>
            <a:r>
              <a:rPr lang="en-US" dirty="0" smtClean="0"/>
              <a:t>Adjust sections accordingly</a:t>
            </a:r>
          </a:p>
        </p:txBody>
      </p:sp>
    </p:spTree>
    <p:extLst>
      <p:ext uri="{BB962C8B-B14F-4D97-AF65-F5344CB8AC3E}">
        <p14:creationId xmlns:p14="http://schemas.microsoft.com/office/powerpoint/2010/main" val="27451856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Not From Here – Its OK!</a:t>
            </a:r>
            <a:endParaRPr lang="en-US" dirty="0"/>
          </a:p>
        </p:txBody>
      </p:sp>
      <p:sp>
        <p:nvSpPr>
          <p:cNvPr id="3" name="Content Placeholder 2"/>
          <p:cNvSpPr>
            <a:spLocks noGrp="1"/>
          </p:cNvSpPr>
          <p:nvPr>
            <p:ph idx="1"/>
          </p:nvPr>
        </p:nvSpPr>
        <p:spPr/>
        <p:txBody>
          <a:bodyPr>
            <a:normAutofit/>
          </a:bodyPr>
          <a:lstStyle/>
          <a:p>
            <a:r>
              <a:rPr lang="en-US" sz="4000" dirty="0"/>
              <a:t>http://tech-advisors.msdn.microsoft.com/</a:t>
            </a:r>
          </a:p>
        </p:txBody>
      </p:sp>
    </p:spTree>
    <p:extLst>
      <p:ext uri="{BB962C8B-B14F-4D97-AF65-F5344CB8AC3E}">
        <p14:creationId xmlns:p14="http://schemas.microsoft.com/office/powerpoint/2010/main" val="15755691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idx="1"/>
          </p:nvPr>
        </p:nvSpPr>
        <p:spPr>
          <a:xfrm>
            <a:off x="1141412" y="2249486"/>
            <a:ext cx="9905999" cy="4237577"/>
          </a:xfrm>
        </p:spPr>
        <p:txBody>
          <a:bodyPr>
            <a:normAutofit fontScale="77500" lnSpcReduction="20000"/>
          </a:bodyPr>
          <a:lstStyle/>
          <a:p>
            <a:r>
              <a:rPr lang="en-US" sz="4000" dirty="0" smtClean="0"/>
              <a:t>Current Offers</a:t>
            </a:r>
          </a:p>
          <a:p>
            <a:r>
              <a:rPr lang="en-US" sz="4000" dirty="0" err="1" smtClean="0"/>
              <a:t>DreamSpark</a:t>
            </a:r>
            <a:r>
              <a:rPr lang="en-US" sz="4000" dirty="0" smtClean="0"/>
              <a:t>/</a:t>
            </a:r>
            <a:r>
              <a:rPr lang="en-US" sz="4000" dirty="0" err="1" smtClean="0"/>
              <a:t>Bizspark</a:t>
            </a:r>
            <a:endParaRPr lang="en-US" sz="4000" dirty="0" smtClean="0"/>
          </a:p>
          <a:p>
            <a:r>
              <a:rPr lang="en-US" sz="4000" dirty="0" smtClean="0"/>
              <a:t>Why Windows 8 and Windows Phone 8</a:t>
            </a:r>
          </a:p>
          <a:p>
            <a:r>
              <a:rPr lang="en-US" sz="4000" dirty="0" smtClean="0"/>
              <a:t>Publishing to Windows 8 and Windows Phone</a:t>
            </a:r>
          </a:p>
          <a:p>
            <a:r>
              <a:rPr lang="en-US" sz="4000" dirty="0" smtClean="0"/>
              <a:t>What is the Intro to 2D section</a:t>
            </a:r>
          </a:p>
          <a:p>
            <a:r>
              <a:rPr lang="en-US" sz="4000" dirty="0" smtClean="0"/>
              <a:t>What is the porting section</a:t>
            </a:r>
          </a:p>
          <a:p>
            <a:r>
              <a:rPr lang="en-US" sz="4000" dirty="0"/>
              <a:t>Free Assets and Tools</a:t>
            </a:r>
          </a:p>
          <a:p>
            <a:pPr marL="0" indent="0">
              <a:buNone/>
            </a:pPr>
            <a:endParaRPr lang="en-US" dirty="0"/>
          </a:p>
        </p:txBody>
      </p:sp>
    </p:spTree>
    <p:extLst>
      <p:ext uri="{BB962C8B-B14F-4D97-AF65-F5344CB8AC3E}">
        <p14:creationId xmlns:p14="http://schemas.microsoft.com/office/powerpoint/2010/main" val="15939539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4550" y="162260"/>
            <a:ext cx="4762882" cy="1776685"/>
          </a:xfrm>
          <a:prstGeom prst="rect">
            <a:avLst/>
          </a:prstGeom>
        </p:spPr>
      </p:pic>
      <p:pic>
        <p:nvPicPr>
          <p:cNvPr id="9" name="Picture 8"/>
          <p:cNvPicPr>
            <a:picLocks noChangeAspect="1"/>
          </p:cNvPicPr>
          <p:nvPr/>
        </p:nvPicPr>
        <p:blipFill>
          <a:blip r:embed="rId3"/>
          <a:stretch>
            <a:fillRect/>
          </a:stretch>
        </p:blipFill>
        <p:spPr>
          <a:xfrm>
            <a:off x="6662685" y="3404808"/>
            <a:ext cx="4905898" cy="3148902"/>
          </a:xfrm>
          <a:prstGeom prst="rect">
            <a:avLst/>
          </a:prstGeom>
        </p:spPr>
      </p:pic>
      <p:graphicFrame>
        <p:nvGraphicFramePr>
          <p:cNvPr id="3" name="Table 2"/>
          <p:cNvGraphicFramePr>
            <a:graphicFrameLocks noGrp="1"/>
          </p:cNvGraphicFramePr>
          <p:nvPr>
            <p:extLst>
              <p:ext uri="{D42A27DB-BD31-4B8C-83A1-F6EECF244321}">
                <p14:modId xmlns:p14="http://schemas.microsoft.com/office/powerpoint/2010/main" val="3478522463"/>
              </p:ext>
            </p:extLst>
          </p:nvPr>
        </p:nvGraphicFramePr>
        <p:xfrm>
          <a:off x="354549" y="2336117"/>
          <a:ext cx="6072130" cy="4217589"/>
        </p:xfrm>
        <a:graphic>
          <a:graphicData uri="http://schemas.openxmlformats.org/drawingml/2006/table">
            <a:tbl>
              <a:tblPr firstRow="1" firstCol="1" bandRow="1">
                <a:tableStyleId>{616DA210-FB5B-4158-B5E0-FEB733F419BA}</a:tableStyleId>
              </a:tblPr>
              <a:tblGrid>
                <a:gridCol w="2370052"/>
                <a:gridCol w="3702078"/>
              </a:tblGrid>
              <a:tr h="468621">
                <a:tc>
                  <a:txBody>
                    <a:bodyPr/>
                    <a:lstStyle/>
                    <a:p>
                      <a:pPr marL="0" marR="0">
                        <a:lnSpc>
                          <a:spcPct val="107000"/>
                        </a:lnSpc>
                        <a:spcBef>
                          <a:spcPts val="0"/>
                        </a:spcBef>
                        <a:spcAft>
                          <a:spcPts val="0"/>
                        </a:spcAft>
                      </a:pPr>
                      <a:r>
                        <a:rPr lang="en-US" sz="2400" dirty="0">
                          <a:effectLst/>
                        </a:rPr>
                        <a:t>New York</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400" dirty="0">
                          <a:effectLst/>
                        </a:rPr>
                        <a:t>http://aka.ms/BAMNewYork</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468621">
                <a:tc>
                  <a:txBody>
                    <a:bodyPr/>
                    <a:lstStyle/>
                    <a:p>
                      <a:pPr marL="0" marR="0">
                        <a:lnSpc>
                          <a:spcPct val="107000"/>
                        </a:lnSpc>
                        <a:spcBef>
                          <a:spcPts val="0"/>
                        </a:spcBef>
                        <a:spcAft>
                          <a:spcPts val="0"/>
                        </a:spcAft>
                      </a:pPr>
                      <a:r>
                        <a:rPr lang="en-US" sz="2400">
                          <a:effectLst/>
                        </a:rPr>
                        <a:t>Boston</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400" dirty="0">
                          <a:effectLst/>
                        </a:rPr>
                        <a:t>http://aka.ms/BAMBoston</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468621">
                <a:tc>
                  <a:txBody>
                    <a:bodyPr/>
                    <a:lstStyle/>
                    <a:p>
                      <a:pPr marL="0" marR="0">
                        <a:lnSpc>
                          <a:spcPct val="107000"/>
                        </a:lnSpc>
                        <a:spcBef>
                          <a:spcPts val="0"/>
                        </a:spcBef>
                        <a:spcAft>
                          <a:spcPts val="0"/>
                        </a:spcAft>
                      </a:pPr>
                      <a:r>
                        <a:rPr lang="en-US" sz="2400">
                          <a:effectLst/>
                        </a:rPr>
                        <a:t>Rochester</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400" dirty="0">
                          <a:effectLst/>
                        </a:rPr>
                        <a:t>http://aka.ms/BAMRochester</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468621">
                <a:tc>
                  <a:txBody>
                    <a:bodyPr/>
                    <a:lstStyle/>
                    <a:p>
                      <a:pPr marL="0" marR="0">
                        <a:lnSpc>
                          <a:spcPct val="107000"/>
                        </a:lnSpc>
                        <a:spcBef>
                          <a:spcPts val="0"/>
                        </a:spcBef>
                        <a:spcAft>
                          <a:spcPts val="0"/>
                        </a:spcAft>
                      </a:pPr>
                      <a:r>
                        <a:rPr lang="en-US" sz="2400">
                          <a:effectLst/>
                        </a:rPr>
                        <a:t>Atlanta</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400" dirty="0">
                          <a:effectLst/>
                        </a:rPr>
                        <a:t>http://aka.ms/BAMAtlanta</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468621">
                <a:tc>
                  <a:txBody>
                    <a:bodyPr/>
                    <a:lstStyle/>
                    <a:p>
                      <a:pPr marL="0" marR="0">
                        <a:lnSpc>
                          <a:spcPct val="107000"/>
                        </a:lnSpc>
                        <a:spcBef>
                          <a:spcPts val="0"/>
                        </a:spcBef>
                        <a:spcAft>
                          <a:spcPts val="0"/>
                        </a:spcAft>
                      </a:pPr>
                      <a:r>
                        <a:rPr lang="en-US" sz="2400" dirty="0">
                          <a:effectLst/>
                        </a:rPr>
                        <a:t>Tampa</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400" dirty="0">
                          <a:effectLst/>
                        </a:rPr>
                        <a:t>http://aka.ms/BAMTampa</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468621">
                <a:tc>
                  <a:txBody>
                    <a:bodyPr/>
                    <a:lstStyle/>
                    <a:p>
                      <a:pPr marL="0" marR="0">
                        <a:lnSpc>
                          <a:spcPct val="107000"/>
                        </a:lnSpc>
                        <a:spcBef>
                          <a:spcPts val="0"/>
                        </a:spcBef>
                        <a:spcAft>
                          <a:spcPts val="0"/>
                        </a:spcAft>
                      </a:pPr>
                      <a:r>
                        <a:rPr lang="en-US" sz="2400">
                          <a:effectLst/>
                        </a:rPr>
                        <a:t>Ft. Lauderdale</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400" dirty="0">
                          <a:effectLst/>
                        </a:rPr>
                        <a:t>http://aka.ms/BAMFtLaud</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468621">
                <a:tc>
                  <a:txBody>
                    <a:bodyPr/>
                    <a:lstStyle/>
                    <a:p>
                      <a:pPr marL="0" marR="0">
                        <a:lnSpc>
                          <a:spcPct val="107000"/>
                        </a:lnSpc>
                        <a:spcBef>
                          <a:spcPts val="0"/>
                        </a:spcBef>
                        <a:spcAft>
                          <a:spcPts val="0"/>
                        </a:spcAft>
                      </a:pPr>
                      <a:r>
                        <a:rPr lang="en-US" sz="2400">
                          <a:effectLst/>
                        </a:rPr>
                        <a:t>Philadelphia</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l" defTabSz="914400" rtl="0" eaLnBrk="1" latinLnBrk="0" hangingPunct="1">
                        <a:lnSpc>
                          <a:spcPct val="107000"/>
                        </a:lnSpc>
                        <a:spcBef>
                          <a:spcPts val="0"/>
                        </a:spcBef>
                        <a:spcAft>
                          <a:spcPts val="0"/>
                        </a:spcAft>
                      </a:pPr>
                      <a:r>
                        <a:rPr lang="en-US" sz="2400" kern="1200" dirty="0">
                          <a:effectLst/>
                        </a:rPr>
                        <a:t>http://aka.ms/BAMPhilly</a:t>
                      </a:r>
                      <a:endParaRPr lang="en-US" sz="2400" kern="1200" dirty="0">
                        <a:solidFill>
                          <a:schemeClr val="dk1"/>
                        </a:solidFill>
                        <a:effectLst/>
                        <a:latin typeface="+mn-lt"/>
                        <a:ea typeface="+mn-ea"/>
                        <a:cs typeface="+mn-cs"/>
                      </a:endParaRPr>
                    </a:p>
                  </a:txBody>
                  <a:tcPr marL="68580" marR="68580" marT="0" marB="0"/>
                </a:tc>
              </a:tr>
              <a:tr h="468621">
                <a:tc>
                  <a:txBody>
                    <a:bodyPr/>
                    <a:lstStyle/>
                    <a:p>
                      <a:pPr marL="0" marR="0">
                        <a:lnSpc>
                          <a:spcPct val="107000"/>
                        </a:lnSpc>
                        <a:spcBef>
                          <a:spcPts val="0"/>
                        </a:spcBef>
                        <a:spcAft>
                          <a:spcPts val="0"/>
                        </a:spcAft>
                      </a:pPr>
                      <a:r>
                        <a:rPr lang="en-US" sz="2400">
                          <a:effectLst/>
                        </a:rPr>
                        <a:t>Raleigh</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400" dirty="0">
                          <a:effectLst/>
                        </a:rPr>
                        <a:t>http://aka.ms/BAMRaleigh</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468621">
                <a:tc>
                  <a:txBody>
                    <a:bodyPr/>
                    <a:lstStyle/>
                    <a:p>
                      <a:pPr marL="0" marR="0">
                        <a:lnSpc>
                          <a:spcPct val="107000"/>
                        </a:lnSpc>
                        <a:spcBef>
                          <a:spcPts val="0"/>
                        </a:spcBef>
                        <a:spcAft>
                          <a:spcPts val="0"/>
                        </a:spcAft>
                      </a:pPr>
                      <a:r>
                        <a:rPr lang="en-US" sz="2400">
                          <a:effectLst/>
                        </a:rPr>
                        <a:t>Washington DC</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400" dirty="0">
                          <a:effectLst/>
                        </a:rPr>
                        <a:t>http://aka.ms/BAMWashDC</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bl>
          </a:graphicData>
        </a:graphic>
      </p:graphicFrame>
    </p:spTree>
    <p:extLst>
      <p:ext uri="{BB962C8B-B14F-4D97-AF65-F5344CB8AC3E}">
        <p14:creationId xmlns:p14="http://schemas.microsoft.com/office/powerpoint/2010/main" val="27319710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787688" y="417479"/>
            <a:ext cx="3471111" cy="2412422"/>
          </a:xfrm>
          <a:prstGeom prst="rect">
            <a:avLst/>
          </a:prstGeom>
        </p:spPr>
      </p:pic>
      <p:sp>
        <p:nvSpPr>
          <p:cNvPr id="5" name="TextBox 4"/>
          <p:cNvSpPr txBox="1"/>
          <p:nvPr/>
        </p:nvSpPr>
        <p:spPr>
          <a:xfrm>
            <a:off x="5295481" y="1386672"/>
            <a:ext cx="5156220" cy="707886"/>
          </a:xfrm>
          <a:prstGeom prst="rect">
            <a:avLst/>
          </a:prstGeom>
          <a:noFill/>
        </p:spPr>
        <p:txBody>
          <a:bodyPr wrap="none" rtlCol="0">
            <a:spAutoFit/>
          </a:bodyPr>
          <a:lstStyle/>
          <a:p>
            <a:r>
              <a:rPr lang="en-US" sz="4000" dirty="0"/>
              <a:t>https://www.dvlup.com/</a:t>
            </a:r>
          </a:p>
        </p:txBody>
      </p:sp>
      <p:pic>
        <p:nvPicPr>
          <p:cNvPr id="6" name="Picture 5"/>
          <p:cNvPicPr>
            <a:picLocks noChangeAspect="1"/>
          </p:cNvPicPr>
          <p:nvPr/>
        </p:nvPicPr>
        <p:blipFill>
          <a:blip r:embed="rId3"/>
          <a:stretch>
            <a:fillRect/>
          </a:stretch>
        </p:blipFill>
        <p:spPr>
          <a:xfrm>
            <a:off x="787688" y="3167481"/>
            <a:ext cx="9471961" cy="3122787"/>
          </a:xfrm>
          <a:prstGeom prst="rect">
            <a:avLst/>
          </a:prstGeom>
        </p:spPr>
      </p:pic>
    </p:spTree>
    <p:extLst>
      <p:ext uri="{BB962C8B-B14F-4D97-AF65-F5344CB8AC3E}">
        <p14:creationId xmlns:p14="http://schemas.microsoft.com/office/powerpoint/2010/main" val="7172486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188740" y="345908"/>
            <a:ext cx="7267575" cy="1924050"/>
          </a:xfrm>
          <a:prstGeom prst="rect">
            <a:avLst/>
          </a:prstGeom>
        </p:spPr>
      </p:pic>
      <p:sp>
        <p:nvSpPr>
          <p:cNvPr id="5" name="Rectangle 4"/>
          <p:cNvSpPr/>
          <p:nvPr/>
        </p:nvSpPr>
        <p:spPr>
          <a:xfrm>
            <a:off x="1188740" y="2731867"/>
            <a:ext cx="5320111" cy="646331"/>
          </a:xfrm>
          <a:prstGeom prst="rect">
            <a:avLst/>
          </a:prstGeom>
        </p:spPr>
        <p:txBody>
          <a:bodyPr wrap="none">
            <a:spAutoFit/>
          </a:bodyPr>
          <a:lstStyle/>
          <a:p>
            <a:r>
              <a:rPr lang="en-US" sz="3600" dirty="0">
                <a:solidFill>
                  <a:prstClr val="white"/>
                </a:solidFill>
                <a:latin typeface="Segoe UI Light" panose="020B0502040204020203" pitchFamily="34" charset="0"/>
                <a:ea typeface="Verdana" panose="020B0604030504040204" pitchFamily="34" charset="0"/>
                <a:cs typeface="Segoe UI Light" panose="020B0502040204020203" pitchFamily="34" charset="0"/>
              </a:rPr>
              <a:t>www.buildforwindows.com</a:t>
            </a:r>
            <a:endParaRPr lang="en-US" sz="3600" dirty="0"/>
          </a:p>
        </p:txBody>
      </p:sp>
      <p:pic>
        <p:nvPicPr>
          <p:cNvPr id="6" name="Picture 5"/>
          <p:cNvPicPr>
            <a:picLocks noChangeAspect="1"/>
          </p:cNvPicPr>
          <p:nvPr/>
        </p:nvPicPr>
        <p:blipFill>
          <a:blip r:embed="rId3"/>
          <a:stretch>
            <a:fillRect/>
          </a:stretch>
        </p:blipFill>
        <p:spPr>
          <a:xfrm>
            <a:off x="1188740" y="3510170"/>
            <a:ext cx="9944962" cy="3061451"/>
          </a:xfrm>
          <a:prstGeom prst="rect">
            <a:avLst/>
          </a:prstGeom>
        </p:spPr>
      </p:pic>
    </p:spTree>
    <p:extLst>
      <p:ext uri="{BB962C8B-B14F-4D97-AF65-F5344CB8AC3E}">
        <p14:creationId xmlns:p14="http://schemas.microsoft.com/office/powerpoint/2010/main" val="3367618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ctrTitle"/>
          </p:nvPr>
        </p:nvSpPr>
        <p:spPr/>
        <p:txBody>
          <a:bodyPr/>
          <a:lstStyle/>
          <a:p>
            <a:endParaRPr lang="en-US"/>
          </a:p>
        </p:txBody>
      </p:sp>
      <p:sp>
        <p:nvSpPr>
          <p:cNvPr id="9" name="Subtitle 8"/>
          <p:cNvSpPr>
            <a:spLocks noGrp="1"/>
          </p:cNvSpPr>
          <p:nvPr>
            <p:ph type="subTitle" idx="1"/>
          </p:nvPr>
        </p:nvSpPr>
        <p:spPr/>
        <p:txBody>
          <a:bodyPr/>
          <a:lstStyle/>
          <a:p>
            <a:endParaRPr lang="en-US"/>
          </a:p>
        </p:txBody>
      </p:sp>
      <p:pic>
        <p:nvPicPr>
          <p:cNvPr id="10" name="Picture 9"/>
          <p:cNvPicPr>
            <a:picLocks noChangeAspect="1"/>
          </p:cNvPicPr>
          <p:nvPr/>
        </p:nvPicPr>
        <p:blipFill>
          <a:blip r:embed="rId2"/>
          <a:stretch>
            <a:fillRect/>
          </a:stretch>
        </p:blipFill>
        <p:spPr>
          <a:xfrm>
            <a:off x="1620416" y="893"/>
            <a:ext cx="8951168" cy="3332882"/>
          </a:xfrm>
          <a:prstGeom prst="rect">
            <a:avLst/>
          </a:prstGeom>
        </p:spPr>
      </p:pic>
      <p:pic>
        <p:nvPicPr>
          <p:cNvPr id="11" name="Picture 10"/>
          <p:cNvPicPr>
            <a:picLocks noChangeAspect="1"/>
          </p:cNvPicPr>
          <p:nvPr/>
        </p:nvPicPr>
        <p:blipFill>
          <a:blip r:embed="rId3"/>
          <a:stretch>
            <a:fillRect/>
          </a:stretch>
        </p:blipFill>
        <p:spPr>
          <a:xfrm>
            <a:off x="1610895" y="3141321"/>
            <a:ext cx="8960691" cy="3789963"/>
          </a:xfrm>
          <a:prstGeom prst="rect">
            <a:avLst/>
          </a:prstGeom>
        </p:spPr>
      </p:pic>
      <p:sp>
        <p:nvSpPr>
          <p:cNvPr id="12" name="TextBox 11"/>
          <p:cNvSpPr txBox="1"/>
          <p:nvPr/>
        </p:nvSpPr>
        <p:spPr>
          <a:xfrm>
            <a:off x="6487326" y="5725067"/>
            <a:ext cx="3428572" cy="369236"/>
          </a:xfrm>
          <a:prstGeom prst="rect">
            <a:avLst/>
          </a:prstGeom>
          <a:noFill/>
        </p:spPr>
        <p:txBody>
          <a:bodyPr wrap="none" rtlCol="0">
            <a:spAutoFit/>
          </a:bodyPr>
          <a:lstStyle/>
          <a:p>
            <a:pPr defTabSz="914126"/>
            <a:r>
              <a:rPr lang="en-US" sz="1799" dirty="0">
                <a:solidFill>
                  <a:prstClr val="black"/>
                </a:solidFill>
              </a:rPr>
              <a:t>http://aka.ms/DreamSparkContest</a:t>
            </a:r>
          </a:p>
        </p:txBody>
      </p:sp>
    </p:spTree>
    <p:extLst>
      <p:ext uri="{BB962C8B-B14F-4D97-AF65-F5344CB8AC3E}">
        <p14:creationId xmlns:p14="http://schemas.microsoft.com/office/powerpoint/2010/main" val="34936798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252C36"/>
      </a:dk2>
      <a:lt2>
        <a:srgbClr val="7C96A3"/>
      </a:lt2>
      <a:accent1>
        <a:srgbClr val="4FD093"/>
      </a:accent1>
      <a:accent2>
        <a:srgbClr val="54BCDF"/>
      </a:accent2>
      <a:accent3>
        <a:srgbClr val="A262D0"/>
      </a:accent3>
      <a:accent4>
        <a:srgbClr val="D7537B"/>
      </a:accent4>
      <a:accent5>
        <a:srgbClr val="E78045"/>
      </a:accent5>
      <a:accent6>
        <a:srgbClr val="84C350"/>
      </a:accent6>
      <a:hlink>
        <a:srgbClr val="22FFFF"/>
      </a:hlink>
      <a:folHlink>
        <a:srgbClr val="9BF3FD"/>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40000"/>
              </a:schemeClr>
            </a:gs>
            <a:gs pos="100000">
              <a:schemeClr val="phClr">
                <a:shade val="92000"/>
                <a:hueMod val="104000"/>
                <a:satMod val="140000"/>
                <a:lumMod val="48000"/>
              </a:schemeClr>
            </a:gs>
          </a:gsLst>
          <a:lin ang="5040000" scaled="0"/>
        </a:gradFill>
        <a:blipFill>
          <a:blip xmlns:r="http://schemas.openxmlformats.org/officeDocument/2006/relationships" r:embed="rId1">
            <a:duotone>
              <a:schemeClr val="phClr">
                <a:shade val="48000"/>
                <a:hueMod val="106000"/>
                <a:satMod val="140000"/>
                <a:lumMod val="42000"/>
              </a:schemeClr>
              <a:schemeClr val="phClr">
                <a:tint val="98000"/>
                <a:hueMod val="92000"/>
                <a:satMod val="220000"/>
                <a:lumMod val="9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142578CA-DEC9-49C3-80AF-C113973CC9A9}"/>
    </a:ext>
  </a:extLst>
</a:theme>
</file>

<file path=ppt/theme/theme2.xml><?xml version="1.0" encoding="utf-8"?>
<a:theme xmlns:a="http://schemas.openxmlformats.org/drawingml/2006/main" name="4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Circuit</Template>
  <TotalTime>180</TotalTime>
  <Words>1477</Words>
  <Application>Microsoft Office PowerPoint</Application>
  <PresentationFormat>Widescreen</PresentationFormat>
  <Paragraphs>197</Paragraphs>
  <Slides>30</Slides>
  <Notes>1</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30</vt:i4>
      </vt:variant>
    </vt:vector>
  </HeadingPairs>
  <TitlesOfParts>
    <vt:vector size="41" baseType="lpstr">
      <vt:lpstr>Arial</vt:lpstr>
      <vt:lpstr>Calibri</vt:lpstr>
      <vt:lpstr>Calibri Light</vt:lpstr>
      <vt:lpstr>Segoe UI</vt:lpstr>
      <vt:lpstr>Segoe UI Light</vt:lpstr>
      <vt:lpstr>Times New Roman</vt:lpstr>
      <vt:lpstr>Trebuchet MS</vt:lpstr>
      <vt:lpstr>Tw Cen MT</vt:lpstr>
      <vt:lpstr>Verdana</vt:lpstr>
      <vt:lpstr>Circuit</vt:lpstr>
      <vt:lpstr>4_Office Theme</vt:lpstr>
      <vt:lpstr>Day of Unity</vt:lpstr>
      <vt:lpstr>Michael Cummings </vt:lpstr>
      <vt:lpstr>Chris Martone</vt:lpstr>
      <vt:lpstr>Not From Here – Its OK!</vt:lpstr>
      <vt:lpstr>Agenda</vt:lpstr>
      <vt:lpstr>PowerPoint Presentation</vt:lpstr>
      <vt:lpstr>PowerPoint Presentation</vt:lpstr>
      <vt:lpstr>PowerPoint Presentation</vt:lpstr>
      <vt:lpstr>PowerPoint Presentation</vt:lpstr>
      <vt:lpstr>BizSpark</vt:lpstr>
      <vt:lpstr>PowerPoint Presentation</vt:lpstr>
      <vt:lpstr>Why Windows Phone 8</vt:lpstr>
      <vt:lpstr>Why Windows 8 Store?</vt:lpstr>
      <vt:lpstr>A few quick Quotes</vt:lpstr>
      <vt:lpstr>Publishing to Windows</vt:lpstr>
      <vt:lpstr>Requirements</vt:lpstr>
      <vt:lpstr>The Basics</vt:lpstr>
      <vt:lpstr>Switch Platforms</vt:lpstr>
      <vt:lpstr>Do some WinRT Code from Visual Studio</vt:lpstr>
      <vt:lpstr>Windows Store Logos and Splashscreen</vt:lpstr>
      <vt:lpstr>Build and Test Your Game</vt:lpstr>
      <vt:lpstr>Create and Upload App Packages</vt:lpstr>
      <vt:lpstr>PowerPoint Presentation</vt:lpstr>
      <vt:lpstr>Submit Your Game</vt:lpstr>
      <vt:lpstr>Other Considerations</vt:lpstr>
      <vt:lpstr>Intro to 2D Section</vt:lpstr>
      <vt:lpstr>Porting Section</vt:lpstr>
      <vt:lpstr>Free Resources</vt:lpstr>
      <vt:lpstr>Free Resources - Part 2</vt:lpstr>
      <vt:lpstr>Break!</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Day of Unity</dc:title>
  <dc:creator>David Crook</dc:creator>
  <cp:lastModifiedBy>Steve Maier</cp:lastModifiedBy>
  <cp:revision>21</cp:revision>
  <dcterms:created xsi:type="dcterms:W3CDTF">2014-05-07T22:31:58Z</dcterms:created>
  <dcterms:modified xsi:type="dcterms:W3CDTF">2014-05-28T14:40:39Z</dcterms:modified>
</cp:coreProperties>
</file>